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0" r:id="rId3"/>
    <p:sldId id="257" r:id="rId4"/>
    <p:sldId id="269" r:id="rId5"/>
    <p:sldId id="259" r:id="rId6"/>
    <p:sldId id="260" r:id="rId7"/>
    <p:sldId id="261" r:id="rId8"/>
    <p:sldId id="262" r:id="rId9"/>
    <p:sldId id="264" r:id="rId10"/>
    <p:sldId id="263" r:id="rId11"/>
    <p:sldId id="265" r:id="rId12"/>
    <p:sldId id="266" r:id="rId13"/>
    <p:sldId id="267"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8D5F-1239-436B-A212-F354C6571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E9E8A7-326E-43D1-B7AE-7EAE9A39E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ECFF44-AB12-41DC-B096-4F30F63D1657}"/>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5" name="Footer Placeholder 4">
            <a:extLst>
              <a:ext uri="{FF2B5EF4-FFF2-40B4-BE49-F238E27FC236}">
                <a16:creationId xmlns:a16="http://schemas.microsoft.com/office/drawing/2014/main" id="{A92991E0-FC2E-4241-8016-316DFCBF5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33F3F4-3E0D-47C1-9EE9-3A037C09BD58}"/>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212536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F6F0-28BB-4F90-8B29-EB28684304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C4D6B3-9B56-4A48-9513-D21AC8009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A2D5E2-41DD-4D38-8C6F-5CD05329B049}"/>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5" name="Footer Placeholder 4">
            <a:extLst>
              <a:ext uri="{FF2B5EF4-FFF2-40B4-BE49-F238E27FC236}">
                <a16:creationId xmlns:a16="http://schemas.microsoft.com/office/drawing/2014/main" id="{833A521B-2BB7-47C2-BC97-5147D53774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E13BC-9D22-4BC1-BD56-4406B64E0538}"/>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194740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9E6DB-6360-497C-80D8-22068AE324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7E5ED2-7729-46B9-8B89-C606D1A5D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EBEA13-EBB1-4C80-9442-3156D67457B1}"/>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5" name="Footer Placeholder 4">
            <a:extLst>
              <a:ext uri="{FF2B5EF4-FFF2-40B4-BE49-F238E27FC236}">
                <a16:creationId xmlns:a16="http://schemas.microsoft.com/office/drawing/2014/main" id="{946DA43D-B58C-4753-9724-05C87AEDE9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274BA-15FA-4E39-B2EF-147F56B3E28D}"/>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606611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0BA-A86D-4E85-B9E7-657B77425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AE5F9F-93C2-4B89-A833-A0D08EC8D7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05DF09-B0AD-4A2B-851C-06BDD18659EB}"/>
              </a:ext>
            </a:extLst>
          </p:cNvPr>
          <p:cNvSpPr>
            <a:spLocks noGrp="1"/>
          </p:cNvSpPr>
          <p:nvPr>
            <p:ph type="dt" sz="half" idx="10"/>
          </p:nvPr>
        </p:nvSpPr>
        <p:spPr/>
        <p:txBody>
          <a:bodyPr/>
          <a:lstStyle>
            <a:lvl1pPr>
              <a:defRPr/>
            </a:lvl1pPr>
          </a:lstStyle>
          <a:p>
            <a:pPr>
              <a:defRPr/>
            </a:pPr>
            <a:fld id="{AAACB7B8-E792-4F07-A451-3410A8742C31}" type="datetimeFigureOut">
              <a:rPr lang="en-GB"/>
              <a:pPr>
                <a:defRPr/>
              </a:pPr>
              <a:t>20/01/2020</a:t>
            </a:fld>
            <a:endParaRPr lang="en-GB"/>
          </a:p>
        </p:txBody>
      </p:sp>
      <p:sp>
        <p:nvSpPr>
          <p:cNvPr id="5" name="Footer Placeholder 4">
            <a:extLst>
              <a:ext uri="{FF2B5EF4-FFF2-40B4-BE49-F238E27FC236}">
                <a16:creationId xmlns:a16="http://schemas.microsoft.com/office/drawing/2014/main" id="{B0E909BE-F153-4C27-94E8-819B02ABD9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954B78-1E0E-4508-BABB-F58E26DE3551}"/>
              </a:ext>
            </a:extLst>
          </p:cNvPr>
          <p:cNvSpPr>
            <a:spLocks noGrp="1"/>
          </p:cNvSpPr>
          <p:nvPr>
            <p:ph type="sldNum" sz="quarter" idx="12"/>
          </p:nvPr>
        </p:nvSpPr>
        <p:spPr/>
        <p:txBody>
          <a:bodyPr/>
          <a:lstStyle>
            <a:lvl1pPr>
              <a:defRPr/>
            </a:lvl1pPr>
          </a:lstStyle>
          <a:p>
            <a:pPr>
              <a:defRPr/>
            </a:pPr>
            <a:fld id="{984922DE-C6CA-467D-8A27-96349E299AB2}" type="slidenum">
              <a:rPr lang="en-GB"/>
              <a:pPr>
                <a:defRPr/>
              </a:pPr>
              <a:t>‹#›</a:t>
            </a:fld>
            <a:endParaRPr lang="en-GB"/>
          </a:p>
        </p:txBody>
      </p:sp>
    </p:spTree>
    <p:extLst>
      <p:ext uri="{BB962C8B-B14F-4D97-AF65-F5344CB8AC3E}">
        <p14:creationId xmlns:p14="http://schemas.microsoft.com/office/powerpoint/2010/main" val="136790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99B5-8E30-4D7F-8262-DBF5975946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A7A22-E408-4690-91C9-3F256DCD61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FA01A-D009-478B-A41A-2EB04DBC2914}"/>
              </a:ext>
            </a:extLst>
          </p:cNvPr>
          <p:cNvSpPr>
            <a:spLocks noGrp="1"/>
          </p:cNvSpPr>
          <p:nvPr>
            <p:ph type="dt" sz="half" idx="10"/>
          </p:nvPr>
        </p:nvSpPr>
        <p:spPr/>
        <p:txBody>
          <a:bodyPr/>
          <a:lstStyle>
            <a:lvl1pPr>
              <a:defRPr/>
            </a:lvl1pPr>
          </a:lstStyle>
          <a:p>
            <a:pPr>
              <a:defRPr/>
            </a:pPr>
            <a:fld id="{D9222B5C-3BAC-4C31-B205-A0BE18911E32}" type="datetimeFigureOut">
              <a:rPr lang="en-GB"/>
              <a:pPr>
                <a:defRPr/>
              </a:pPr>
              <a:t>20/01/2020</a:t>
            </a:fld>
            <a:endParaRPr lang="en-GB"/>
          </a:p>
        </p:txBody>
      </p:sp>
      <p:sp>
        <p:nvSpPr>
          <p:cNvPr id="5" name="Footer Placeholder 4">
            <a:extLst>
              <a:ext uri="{FF2B5EF4-FFF2-40B4-BE49-F238E27FC236}">
                <a16:creationId xmlns:a16="http://schemas.microsoft.com/office/drawing/2014/main" id="{EC9C623F-195B-4FD1-8F02-96022AE5376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13C2C-AE43-4E85-99D5-AFA56712C154}"/>
              </a:ext>
            </a:extLst>
          </p:cNvPr>
          <p:cNvSpPr>
            <a:spLocks noGrp="1"/>
          </p:cNvSpPr>
          <p:nvPr>
            <p:ph type="sldNum" sz="quarter" idx="12"/>
          </p:nvPr>
        </p:nvSpPr>
        <p:spPr/>
        <p:txBody>
          <a:bodyPr/>
          <a:lstStyle>
            <a:lvl1pPr>
              <a:defRPr/>
            </a:lvl1pPr>
          </a:lstStyle>
          <a:p>
            <a:pPr>
              <a:defRPr/>
            </a:pPr>
            <a:fld id="{96653BDC-8164-4CD3-9AE5-E354E84AEF69}" type="slidenum">
              <a:rPr lang="en-GB"/>
              <a:pPr>
                <a:defRPr/>
              </a:pPr>
              <a:t>‹#›</a:t>
            </a:fld>
            <a:endParaRPr lang="en-GB"/>
          </a:p>
        </p:txBody>
      </p:sp>
    </p:spTree>
    <p:extLst>
      <p:ext uri="{BB962C8B-B14F-4D97-AF65-F5344CB8AC3E}">
        <p14:creationId xmlns:p14="http://schemas.microsoft.com/office/powerpoint/2010/main" val="119210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4DA6-C457-4357-8850-2BCF9F4104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B2A07A-21F9-4DC7-A892-3EB5A2E6F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F1CB06-D3D6-4167-A169-A1D353FBC3C6}"/>
              </a:ext>
            </a:extLst>
          </p:cNvPr>
          <p:cNvSpPr>
            <a:spLocks noGrp="1"/>
          </p:cNvSpPr>
          <p:nvPr>
            <p:ph type="dt" sz="half" idx="10"/>
          </p:nvPr>
        </p:nvSpPr>
        <p:spPr/>
        <p:txBody>
          <a:bodyPr/>
          <a:lstStyle>
            <a:lvl1pPr>
              <a:defRPr/>
            </a:lvl1pPr>
          </a:lstStyle>
          <a:p>
            <a:pPr>
              <a:defRPr/>
            </a:pPr>
            <a:fld id="{B9437E4B-0ACA-4C91-8B44-AA964D139CA7}" type="datetimeFigureOut">
              <a:rPr lang="en-GB"/>
              <a:pPr>
                <a:defRPr/>
              </a:pPr>
              <a:t>20/01/2020</a:t>
            </a:fld>
            <a:endParaRPr lang="en-GB"/>
          </a:p>
        </p:txBody>
      </p:sp>
      <p:sp>
        <p:nvSpPr>
          <p:cNvPr id="5" name="Footer Placeholder 4">
            <a:extLst>
              <a:ext uri="{FF2B5EF4-FFF2-40B4-BE49-F238E27FC236}">
                <a16:creationId xmlns:a16="http://schemas.microsoft.com/office/drawing/2014/main" id="{EAF877A7-A767-486B-B61F-A0F41E1D2BA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85F184F-0231-4022-A067-71E3F5834120}"/>
              </a:ext>
            </a:extLst>
          </p:cNvPr>
          <p:cNvSpPr>
            <a:spLocks noGrp="1"/>
          </p:cNvSpPr>
          <p:nvPr>
            <p:ph type="sldNum" sz="quarter" idx="12"/>
          </p:nvPr>
        </p:nvSpPr>
        <p:spPr/>
        <p:txBody>
          <a:bodyPr/>
          <a:lstStyle>
            <a:lvl1pPr>
              <a:defRPr/>
            </a:lvl1pPr>
          </a:lstStyle>
          <a:p>
            <a:pPr>
              <a:defRPr/>
            </a:pPr>
            <a:fld id="{44466E0E-D0BA-49BA-BDA2-E7374CF5BBCF}" type="slidenum">
              <a:rPr lang="en-GB"/>
              <a:pPr>
                <a:defRPr/>
              </a:pPr>
              <a:t>‹#›</a:t>
            </a:fld>
            <a:endParaRPr lang="en-GB"/>
          </a:p>
        </p:txBody>
      </p:sp>
    </p:spTree>
    <p:extLst>
      <p:ext uri="{BB962C8B-B14F-4D97-AF65-F5344CB8AC3E}">
        <p14:creationId xmlns:p14="http://schemas.microsoft.com/office/powerpoint/2010/main" val="67548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56AC-5105-4F1E-8C5D-43F494A26B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3CCD47-5304-4BF3-BDE3-D452361ECE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B3AAE0-EC4D-43B7-A75F-46755F6C7D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A4BA831-6451-4DF2-A331-2C8C85FD9592}"/>
              </a:ext>
            </a:extLst>
          </p:cNvPr>
          <p:cNvSpPr>
            <a:spLocks noGrp="1"/>
          </p:cNvSpPr>
          <p:nvPr>
            <p:ph type="dt" sz="half" idx="10"/>
          </p:nvPr>
        </p:nvSpPr>
        <p:spPr/>
        <p:txBody>
          <a:bodyPr/>
          <a:lstStyle>
            <a:lvl1pPr>
              <a:defRPr/>
            </a:lvl1pPr>
          </a:lstStyle>
          <a:p>
            <a:pPr>
              <a:defRPr/>
            </a:pPr>
            <a:fld id="{7AB1EE64-6CBD-4117-A7C7-2D939A9B54D9}" type="datetimeFigureOut">
              <a:rPr lang="en-GB"/>
              <a:pPr>
                <a:defRPr/>
              </a:pPr>
              <a:t>20/01/2020</a:t>
            </a:fld>
            <a:endParaRPr lang="en-GB"/>
          </a:p>
        </p:txBody>
      </p:sp>
      <p:sp>
        <p:nvSpPr>
          <p:cNvPr id="6" name="Footer Placeholder 4">
            <a:extLst>
              <a:ext uri="{FF2B5EF4-FFF2-40B4-BE49-F238E27FC236}">
                <a16:creationId xmlns:a16="http://schemas.microsoft.com/office/drawing/2014/main" id="{1946B480-227C-4337-9D3E-00CE781E866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30CA9E-0721-4F19-BB39-E53395744497}"/>
              </a:ext>
            </a:extLst>
          </p:cNvPr>
          <p:cNvSpPr>
            <a:spLocks noGrp="1"/>
          </p:cNvSpPr>
          <p:nvPr>
            <p:ph type="sldNum" sz="quarter" idx="12"/>
          </p:nvPr>
        </p:nvSpPr>
        <p:spPr/>
        <p:txBody>
          <a:bodyPr/>
          <a:lstStyle>
            <a:lvl1pPr>
              <a:defRPr/>
            </a:lvl1pPr>
          </a:lstStyle>
          <a:p>
            <a:pPr>
              <a:defRPr/>
            </a:pPr>
            <a:fld id="{8038CA45-6D01-4213-A79D-49E9D70A7A81}" type="slidenum">
              <a:rPr lang="en-GB"/>
              <a:pPr>
                <a:defRPr/>
              </a:pPr>
              <a:t>‹#›</a:t>
            </a:fld>
            <a:endParaRPr lang="en-GB"/>
          </a:p>
        </p:txBody>
      </p:sp>
    </p:spTree>
    <p:extLst>
      <p:ext uri="{BB962C8B-B14F-4D97-AF65-F5344CB8AC3E}">
        <p14:creationId xmlns:p14="http://schemas.microsoft.com/office/powerpoint/2010/main" val="325751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5B5-EC13-4EB8-8ABC-2FC7322D4F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F6CE4-1576-4718-96AD-D0BA7DBAA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E02B1F-0831-4C7C-B0A0-757BFCC2DB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DCCDC9-A143-427B-AF5A-0229FA0B3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978615-AFB6-4FE2-9C32-B67783609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C623071-7313-4EA5-A1A2-EB08E628194D}"/>
              </a:ext>
            </a:extLst>
          </p:cNvPr>
          <p:cNvSpPr>
            <a:spLocks noGrp="1"/>
          </p:cNvSpPr>
          <p:nvPr>
            <p:ph type="dt" sz="half" idx="10"/>
          </p:nvPr>
        </p:nvSpPr>
        <p:spPr/>
        <p:txBody>
          <a:bodyPr/>
          <a:lstStyle>
            <a:lvl1pPr>
              <a:defRPr/>
            </a:lvl1pPr>
          </a:lstStyle>
          <a:p>
            <a:pPr>
              <a:defRPr/>
            </a:pPr>
            <a:fld id="{705DEBDE-5B96-487B-9A07-048E808E57B6}" type="datetimeFigureOut">
              <a:rPr lang="en-GB"/>
              <a:pPr>
                <a:defRPr/>
              </a:pPr>
              <a:t>20/01/2020</a:t>
            </a:fld>
            <a:endParaRPr lang="en-GB"/>
          </a:p>
        </p:txBody>
      </p:sp>
      <p:sp>
        <p:nvSpPr>
          <p:cNvPr id="8" name="Footer Placeholder 4">
            <a:extLst>
              <a:ext uri="{FF2B5EF4-FFF2-40B4-BE49-F238E27FC236}">
                <a16:creationId xmlns:a16="http://schemas.microsoft.com/office/drawing/2014/main" id="{5F68DBCB-1A9C-4148-BD98-BD30E9FB0A3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E512C76-F3F9-4CCE-8A1D-74A4D90C5345}"/>
              </a:ext>
            </a:extLst>
          </p:cNvPr>
          <p:cNvSpPr>
            <a:spLocks noGrp="1"/>
          </p:cNvSpPr>
          <p:nvPr>
            <p:ph type="sldNum" sz="quarter" idx="12"/>
          </p:nvPr>
        </p:nvSpPr>
        <p:spPr/>
        <p:txBody>
          <a:bodyPr/>
          <a:lstStyle>
            <a:lvl1pPr>
              <a:defRPr/>
            </a:lvl1pPr>
          </a:lstStyle>
          <a:p>
            <a:pPr>
              <a:defRPr/>
            </a:pPr>
            <a:fld id="{55D1F090-10EC-4A82-B5CD-3A75A3986DAF}" type="slidenum">
              <a:rPr lang="en-GB"/>
              <a:pPr>
                <a:defRPr/>
              </a:pPr>
              <a:t>‹#›</a:t>
            </a:fld>
            <a:endParaRPr lang="en-GB"/>
          </a:p>
        </p:txBody>
      </p:sp>
    </p:spTree>
    <p:extLst>
      <p:ext uri="{BB962C8B-B14F-4D97-AF65-F5344CB8AC3E}">
        <p14:creationId xmlns:p14="http://schemas.microsoft.com/office/powerpoint/2010/main" val="279678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746C-9B8A-428F-8505-D447A82CD343}"/>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76B56C8-514E-44E9-8D3D-8F2DA2EA0147}"/>
              </a:ext>
            </a:extLst>
          </p:cNvPr>
          <p:cNvSpPr>
            <a:spLocks noGrp="1"/>
          </p:cNvSpPr>
          <p:nvPr>
            <p:ph type="dt" sz="half" idx="10"/>
          </p:nvPr>
        </p:nvSpPr>
        <p:spPr/>
        <p:txBody>
          <a:bodyPr/>
          <a:lstStyle>
            <a:lvl1pPr>
              <a:defRPr/>
            </a:lvl1pPr>
          </a:lstStyle>
          <a:p>
            <a:pPr>
              <a:defRPr/>
            </a:pPr>
            <a:fld id="{C533EAB2-AB5F-4322-A699-91288EAD95FC}" type="datetimeFigureOut">
              <a:rPr lang="en-GB"/>
              <a:pPr>
                <a:defRPr/>
              </a:pPr>
              <a:t>20/01/2020</a:t>
            </a:fld>
            <a:endParaRPr lang="en-GB"/>
          </a:p>
        </p:txBody>
      </p:sp>
      <p:sp>
        <p:nvSpPr>
          <p:cNvPr id="4" name="Footer Placeholder 4">
            <a:extLst>
              <a:ext uri="{FF2B5EF4-FFF2-40B4-BE49-F238E27FC236}">
                <a16:creationId xmlns:a16="http://schemas.microsoft.com/office/drawing/2014/main" id="{DCDBEF9E-1B40-451A-9EE6-E58975DF082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B4796F8-874A-4929-90D2-D073161B328E}"/>
              </a:ext>
            </a:extLst>
          </p:cNvPr>
          <p:cNvSpPr>
            <a:spLocks noGrp="1"/>
          </p:cNvSpPr>
          <p:nvPr>
            <p:ph type="sldNum" sz="quarter" idx="12"/>
          </p:nvPr>
        </p:nvSpPr>
        <p:spPr/>
        <p:txBody>
          <a:bodyPr/>
          <a:lstStyle>
            <a:lvl1pPr>
              <a:defRPr/>
            </a:lvl1pPr>
          </a:lstStyle>
          <a:p>
            <a:pPr>
              <a:defRPr/>
            </a:pPr>
            <a:fld id="{7100CA80-88A5-47E7-AD82-C4E992445D55}" type="slidenum">
              <a:rPr lang="en-GB"/>
              <a:pPr>
                <a:defRPr/>
              </a:pPr>
              <a:t>‹#›</a:t>
            </a:fld>
            <a:endParaRPr lang="en-GB"/>
          </a:p>
        </p:txBody>
      </p:sp>
    </p:spTree>
    <p:extLst>
      <p:ext uri="{BB962C8B-B14F-4D97-AF65-F5344CB8AC3E}">
        <p14:creationId xmlns:p14="http://schemas.microsoft.com/office/powerpoint/2010/main" val="667027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A7C021-F07E-44C5-A819-54998ACC0978}"/>
              </a:ext>
            </a:extLst>
          </p:cNvPr>
          <p:cNvSpPr>
            <a:spLocks noGrp="1"/>
          </p:cNvSpPr>
          <p:nvPr>
            <p:ph type="dt" sz="half" idx="10"/>
          </p:nvPr>
        </p:nvSpPr>
        <p:spPr/>
        <p:txBody>
          <a:bodyPr/>
          <a:lstStyle>
            <a:lvl1pPr>
              <a:defRPr/>
            </a:lvl1pPr>
          </a:lstStyle>
          <a:p>
            <a:pPr>
              <a:defRPr/>
            </a:pPr>
            <a:fld id="{808E23AA-D055-4DBF-BA5F-2710C7E118BB}" type="datetimeFigureOut">
              <a:rPr lang="en-GB"/>
              <a:pPr>
                <a:defRPr/>
              </a:pPr>
              <a:t>20/01/2020</a:t>
            </a:fld>
            <a:endParaRPr lang="en-GB"/>
          </a:p>
        </p:txBody>
      </p:sp>
      <p:sp>
        <p:nvSpPr>
          <p:cNvPr id="3" name="Footer Placeholder 4">
            <a:extLst>
              <a:ext uri="{FF2B5EF4-FFF2-40B4-BE49-F238E27FC236}">
                <a16:creationId xmlns:a16="http://schemas.microsoft.com/office/drawing/2014/main" id="{21EC0248-4DA6-403D-98AF-5CAB6B80863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917CDBC-DB10-4275-865F-C69EC45C84C4}"/>
              </a:ext>
            </a:extLst>
          </p:cNvPr>
          <p:cNvSpPr>
            <a:spLocks noGrp="1"/>
          </p:cNvSpPr>
          <p:nvPr>
            <p:ph type="sldNum" sz="quarter" idx="12"/>
          </p:nvPr>
        </p:nvSpPr>
        <p:spPr/>
        <p:txBody>
          <a:bodyPr/>
          <a:lstStyle>
            <a:lvl1pPr>
              <a:defRPr/>
            </a:lvl1pPr>
          </a:lstStyle>
          <a:p>
            <a:pPr>
              <a:defRPr/>
            </a:pPr>
            <a:fld id="{5DA0F59D-AF5C-40A0-8003-F17CCF01FC9C}" type="slidenum">
              <a:rPr lang="en-GB"/>
              <a:pPr>
                <a:defRPr/>
              </a:pPr>
              <a:t>‹#›</a:t>
            </a:fld>
            <a:endParaRPr lang="en-GB"/>
          </a:p>
        </p:txBody>
      </p:sp>
    </p:spTree>
    <p:extLst>
      <p:ext uri="{BB962C8B-B14F-4D97-AF65-F5344CB8AC3E}">
        <p14:creationId xmlns:p14="http://schemas.microsoft.com/office/powerpoint/2010/main" val="150048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9E87-ADA0-4101-A086-D4B34A5F5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0F4224-560B-4F53-B6D3-7115144C8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4DEB4C-7448-4427-A72D-58A91D30F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CFFCE62-AD63-4713-9568-7021789DC7AA}"/>
              </a:ext>
            </a:extLst>
          </p:cNvPr>
          <p:cNvSpPr>
            <a:spLocks noGrp="1"/>
          </p:cNvSpPr>
          <p:nvPr>
            <p:ph type="dt" sz="half" idx="10"/>
          </p:nvPr>
        </p:nvSpPr>
        <p:spPr/>
        <p:txBody>
          <a:bodyPr/>
          <a:lstStyle>
            <a:lvl1pPr>
              <a:defRPr/>
            </a:lvl1pPr>
          </a:lstStyle>
          <a:p>
            <a:pPr>
              <a:defRPr/>
            </a:pPr>
            <a:fld id="{924769C4-DDC3-4A58-B4AC-6C513DA5B4B2}" type="datetimeFigureOut">
              <a:rPr lang="en-GB"/>
              <a:pPr>
                <a:defRPr/>
              </a:pPr>
              <a:t>20/01/2020</a:t>
            </a:fld>
            <a:endParaRPr lang="en-GB"/>
          </a:p>
        </p:txBody>
      </p:sp>
      <p:sp>
        <p:nvSpPr>
          <p:cNvPr id="6" name="Footer Placeholder 4">
            <a:extLst>
              <a:ext uri="{FF2B5EF4-FFF2-40B4-BE49-F238E27FC236}">
                <a16:creationId xmlns:a16="http://schemas.microsoft.com/office/drawing/2014/main" id="{ED4C285C-C906-4A32-B09D-BAB71C6FFC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22DC9E5-6168-4F50-84ED-B2A5240E3D86}"/>
              </a:ext>
            </a:extLst>
          </p:cNvPr>
          <p:cNvSpPr>
            <a:spLocks noGrp="1"/>
          </p:cNvSpPr>
          <p:nvPr>
            <p:ph type="sldNum" sz="quarter" idx="12"/>
          </p:nvPr>
        </p:nvSpPr>
        <p:spPr/>
        <p:txBody>
          <a:bodyPr/>
          <a:lstStyle>
            <a:lvl1pPr>
              <a:defRPr/>
            </a:lvl1pPr>
          </a:lstStyle>
          <a:p>
            <a:pPr>
              <a:defRPr/>
            </a:pPr>
            <a:fld id="{2CD97768-C5DD-4CD1-8E07-60018A529BEC}" type="slidenum">
              <a:rPr lang="en-GB"/>
              <a:pPr>
                <a:defRPr/>
              </a:pPr>
              <a:t>‹#›</a:t>
            </a:fld>
            <a:endParaRPr lang="en-GB"/>
          </a:p>
        </p:txBody>
      </p:sp>
    </p:spTree>
    <p:extLst>
      <p:ext uri="{BB962C8B-B14F-4D97-AF65-F5344CB8AC3E}">
        <p14:creationId xmlns:p14="http://schemas.microsoft.com/office/powerpoint/2010/main" val="26368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15DD-AD79-4D76-863F-DBBDF1621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633187-C2D8-4A70-A642-ACC892AC3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082F2-EABC-4524-B24A-AF1E3377EB53}"/>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5" name="Footer Placeholder 4">
            <a:extLst>
              <a:ext uri="{FF2B5EF4-FFF2-40B4-BE49-F238E27FC236}">
                <a16:creationId xmlns:a16="http://schemas.microsoft.com/office/drawing/2014/main" id="{F4150736-5392-48EE-B02F-A8E0ED9FD9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0BC0F-FABA-43EA-A082-9163CACE567B}"/>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327987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DF8E-262A-49CB-8045-71EF5BEE9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267898-702F-454B-A206-F208E0626F70}"/>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B3C80019-F24D-40EE-891F-EAF38FE30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A7AFFC9-75F0-4CAA-BDCE-15D7B9A2EC49}"/>
              </a:ext>
            </a:extLst>
          </p:cNvPr>
          <p:cNvSpPr>
            <a:spLocks noGrp="1"/>
          </p:cNvSpPr>
          <p:nvPr>
            <p:ph type="dt" sz="half" idx="10"/>
          </p:nvPr>
        </p:nvSpPr>
        <p:spPr/>
        <p:txBody>
          <a:bodyPr/>
          <a:lstStyle>
            <a:lvl1pPr>
              <a:defRPr/>
            </a:lvl1pPr>
          </a:lstStyle>
          <a:p>
            <a:pPr>
              <a:defRPr/>
            </a:pPr>
            <a:fld id="{D940620E-31DA-4D86-83B7-D8E24542A99B}" type="datetimeFigureOut">
              <a:rPr lang="en-GB"/>
              <a:pPr>
                <a:defRPr/>
              </a:pPr>
              <a:t>20/01/2020</a:t>
            </a:fld>
            <a:endParaRPr lang="en-GB"/>
          </a:p>
        </p:txBody>
      </p:sp>
      <p:sp>
        <p:nvSpPr>
          <p:cNvPr id="6" name="Footer Placeholder 4">
            <a:extLst>
              <a:ext uri="{FF2B5EF4-FFF2-40B4-BE49-F238E27FC236}">
                <a16:creationId xmlns:a16="http://schemas.microsoft.com/office/drawing/2014/main" id="{51052D2F-47AC-412B-A51C-44510363C5C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D27217B-B847-4A4F-99B5-9449B2C817B4}"/>
              </a:ext>
            </a:extLst>
          </p:cNvPr>
          <p:cNvSpPr>
            <a:spLocks noGrp="1"/>
          </p:cNvSpPr>
          <p:nvPr>
            <p:ph type="sldNum" sz="quarter" idx="12"/>
          </p:nvPr>
        </p:nvSpPr>
        <p:spPr/>
        <p:txBody>
          <a:bodyPr/>
          <a:lstStyle>
            <a:lvl1pPr>
              <a:defRPr/>
            </a:lvl1pPr>
          </a:lstStyle>
          <a:p>
            <a:pPr>
              <a:defRPr/>
            </a:pPr>
            <a:fld id="{DBA4EA28-7469-41E3-A8C1-38A89EDD8825}" type="slidenum">
              <a:rPr lang="en-GB"/>
              <a:pPr>
                <a:defRPr/>
              </a:pPr>
              <a:t>‹#›</a:t>
            </a:fld>
            <a:endParaRPr lang="en-GB"/>
          </a:p>
        </p:txBody>
      </p:sp>
    </p:spTree>
    <p:extLst>
      <p:ext uri="{BB962C8B-B14F-4D97-AF65-F5344CB8AC3E}">
        <p14:creationId xmlns:p14="http://schemas.microsoft.com/office/powerpoint/2010/main" val="305612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EA17-03F4-43E1-B31C-D84061ACA2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E298D6-7D1B-4B4F-BE42-3420D3B3B3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2018D-BA61-4800-B11A-865EC8BDB3B5}"/>
              </a:ext>
            </a:extLst>
          </p:cNvPr>
          <p:cNvSpPr>
            <a:spLocks noGrp="1"/>
          </p:cNvSpPr>
          <p:nvPr>
            <p:ph type="dt" sz="half" idx="10"/>
          </p:nvPr>
        </p:nvSpPr>
        <p:spPr/>
        <p:txBody>
          <a:bodyPr/>
          <a:lstStyle>
            <a:lvl1pPr>
              <a:defRPr/>
            </a:lvl1pPr>
          </a:lstStyle>
          <a:p>
            <a:pPr>
              <a:defRPr/>
            </a:pPr>
            <a:fld id="{9714B7C9-A1C4-4C00-A025-DDED75610626}" type="datetimeFigureOut">
              <a:rPr lang="en-GB"/>
              <a:pPr>
                <a:defRPr/>
              </a:pPr>
              <a:t>20/01/2020</a:t>
            </a:fld>
            <a:endParaRPr lang="en-GB"/>
          </a:p>
        </p:txBody>
      </p:sp>
      <p:sp>
        <p:nvSpPr>
          <p:cNvPr id="5" name="Footer Placeholder 4">
            <a:extLst>
              <a:ext uri="{FF2B5EF4-FFF2-40B4-BE49-F238E27FC236}">
                <a16:creationId xmlns:a16="http://schemas.microsoft.com/office/drawing/2014/main" id="{EB98A2D4-AD21-4606-95C5-ECA36DEEB6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CC308BD-D374-457F-9C15-DCE64B4393D1}"/>
              </a:ext>
            </a:extLst>
          </p:cNvPr>
          <p:cNvSpPr>
            <a:spLocks noGrp="1"/>
          </p:cNvSpPr>
          <p:nvPr>
            <p:ph type="sldNum" sz="quarter" idx="12"/>
          </p:nvPr>
        </p:nvSpPr>
        <p:spPr/>
        <p:txBody>
          <a:bodyPr/>
          <a:lstStyle>
            <a:lvl1pPr>
              <a:defRPr/>
            </a:lvl1pPr>
          </a:lstStyle>
          <a:p>
            <a:pPr>
              <a:defRPr/>
            </a:pPr>
            <a:fld id="{2CD09814-99BB-47CE-AB8A-C710D74FA690}" type="slidenum">
              <a:rPr lang="en-GB"/>
              <a:pPr>
                <a:defRPr/>
              </a:pPr>
              <a:t>‹#›</a:t>
            </a:fld>
            <a:endParaRPr lang="en-GB"/>
          </a:p>
        </p:txBody>
      </p:sp>
    </p:spTree>
    <p:extLst>
      <p:ext uri="{BB962C8B-B14F-4D97-AF65-F5344CB8AC3E}">
        <p14:creationId xmlns:p14="http://schemas.microsoft.com/office/powerpoint/2010/main" val="33123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F328F-6E5A-4487-958F-F26490B363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9CBE24-A940-45C9-BF65-EECD391F55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93A75-5FE4-4212-9458-66ADAA39EA37}"/>
              </a:ext>
            </a:extLst>
          </p:cNvPr>
          <p:cNvSpPr>
            <a:spLocks noGrp="1"/>
          </p:cNvSpPr>
          <p:nvPr>
            <p:ph type="dt" sz="half" idx="10"/>
          </p:nvPr>
        </p:nvSpPr>
        <p:spPr/>
        <p:txBody>
          <a:bodyPr/>
          <a:lstStyle>
            <a:lvl1pPr>
              <a:defRPr/>
            </a:lvl1pPr>
          </a:lstStyle>
          <a:p>
            <a:pPr>
              <a:defRPr/>
            </a:pPr>
            <a:fld id="{2050FE5A-53C3-4C10-8665-3CE014158757}" type="datetimeFigureOut">
              <a:rPr lang="en-GB"/>
              <a:pPr>
                <a:defRPr/>
              </a:pPr>
              <a:t>20/01/2020</a:t>
            </a:fld>
            <a:endParaRPr lang="en-GB"/>
          </a:p>
        </p:txBody>
      </p:sp>
      <p:sp>
        <p:nvSpPr>
          <p:cNvPr id="5" name="Footer Placeholder 4">
            <a:extLst>
              <a:ext uri="{FF2B5EF4-FFF2-40B4-BE49-F238E27FC236}">
                <a16:creationId xmlns:a16="http://schemas.microsoft.com/office/drawing/2014/main" id="{4E98AD6E-29F5-422F-963D-46BFE4D39E4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9396A15-5C47-46C1-BBAA-F910C93C3547}"/>
              </a:ext>
            </a:extLst>
          </p:cNvPr>
          <p:cNvSpPr>
            <a:spLocks noGrp="1"/>
          </p:cNvSpPr>
          <p:nvPr>
            <p:ph type="sldNum" sz="quarter" idx="12"/>
          </p:nvPr>
        </p:nvSpPr>
        <p:spPr/>
        <p:txBody>
          <a:bodyPr/>
          <a:lstStyle>
            <a:lvl1pPr>
              <a:defRPr/>
            </a:lvl1pPr>
          </a:lstStyle>
          <a:p>
            <a:pPr>
              <a:defRPr/>
            </a:pPr>
            <a:fld id="{25D45701-F228-4388-A21B-72F8E2C36D06}" type="slidenum">
              <a:rPr lang="en-GB"/>
              <a:pPr>
                <a:defRPr/>
              </a:pPr>
              <a:t>‹#›</a:t>
            </a:fld>
            <a:endParaRPr lang="en-GB"/>
          </a:p>
        </p:txBody>
      </p:sp>
    </p:spTree>
    <p:extLst>
      <p:ext uri="{BB962C8B-B14F-4D97-AF65-F5344CB8AC3E}">
        <p14:creationId xmlns:p14="http://schemas.microsoft.com/office/powerpoint/2010/main" val="1337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7130-A3DC-4A41-850D-E25891057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C18580-A8A8-447A-8BB4-74081AECE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95039-C251-4F98-96BA-DE760B91ABA8}"/>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5" name="Footer Placeholder 4">
            <a:extLst>
              <a:ext uri="{FF2B5EF4-FFF2-40B4-BE49-F238E27FC236}">
                <a16:creationId xmlns:a16="http://schemas.microsoft.com/office/drawing/2014/main" id="{1D22AE02-D03D-46AC-9EB5-CC2CE1318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6D0F6-08AD-4F45-AF4B-993E9CFDDB50}"/>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60028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41CA-CC84-4D27-AF14-9441B37979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C0CAC-A506-4E92-B815-B39F12CFFF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054B3B-2874-44AC-9D7C-E5EA787AF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F71E63-1E07-4690-9DC1-44ABBFBDDCE1}"/>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6" name="Footer Placeholder 5">
            <a:extLst>
              <a:ext uri="{FF2B5EF4-FFF2-40B4-BE49-F238E27FC236}">
                <a16:creationId xmlns:a16="http://schemas.microsoft.com/office/drawing/2014/main" id="{4B0C1388-9049-43F2-85D8-D4DFF180F6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54EC59-9B0A-462E-9DB0-4835A0D0720B}"/>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354692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DD15-06B2-48C5-A791-9B846871AC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746156-11DE-40F8-A169-7B54D2CC3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7380D-B686-43DD-B560-25A9742309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DDC114-E9C9-4ECD-9D00-4E9F7AD361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70FA-A55F-40F4-83D2-B320BB9B28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4EFCF3-6732-4E20-A837-9345F154198F}"/>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8" name="Footer Placeholder 7">
            <a:extLst>
              <a:ext uri="{FF2B5EF4-FFF2-40B4-BE49-F238E27FC236}">
                <a16:creationId xmlns:a16="http://schemas.microsoft.com/office/drawing/2014/main" id="{E72F6EA0-CD71-4D4F-80B8-EC4FEF8F3B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1883C5-616B-40B0-A681-6839ECB8CAEF}"/>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400112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E517-BC97-4742-B7F0-6A0D98FCA0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89D3C2-E984-43FD-951E-C339DBA645AD}"/>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4" name="Footer Placeholder 3">
            <a:extLst>
              <a:ext uri="{FF2B5EF4-FFF2-40B4-BE49-F238E27FC236}">
                <a16:creationId xmlns:a16="http://schemas.microsoft.com/office/drawing/2014/main" id="{CC11DDAD-A9A3-4A6C-B5FA-8AD1AAED76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42B582-DD8F-45E3-A89E-E10E486847FC}"/>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295149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62E5F-A6C2-4D6E-91A9-DA51B7B56370}"/>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3" name="Footer Placeholder 2">
            <a:extLst>
              <a:ext uri="{FF2B5EF4-FFF2-40B4-BE49-F238E27FC236}">
                <a16:creationId xmlns:a16="http://schemas.microsoft.com/office/drawing/2014/main" id="{8676B6D6-3F2A-42B9-906E-E6676DBFA4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2EF3D3-5878-4924-9B9F-538ED9D43081}"/>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168088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F213-83D8-4841-A43E-990C85877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CBAF52-D47D-4041-A2E5-CC86486AD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3197FD-5008-4A63-8B5D-16CCD6B64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E8939-AF06-4215-BDDB-704A0F486124}"/>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6" name="Footer Placeholder 5">
            <a:extLst>
              <a:ext uri="{FF2B5EF4-FFF2-40B4-BE49-F238E27FC236}">
                <a16:creationId xmlns:a16="http://schemas.microsoft.com/office/drawing/2014/main" id="{9FD73349-4356-4952-83EF-DD534E8862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47A63E-39BF-4FA2-93D2-9EA2A9F0C7F6}"/>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221786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400D-D989-40AA-9756-5C9CE0F1F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6BA830-9F50-4EB6-AFFC-009A9C2A1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B87881-0D7E-491F-85E7-850B905FF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1905D-D56E-453E-B756-B24EA7BA6D98}"/>
              </a:ext>
            </a:extLst>
          </p:cNvPr>
          <p:cNvSpPr>
            <a:spLocks noGrp="1"/>
          </p:cNvSpPr>
          <p:nvPr>
            <p:ph type="dt" sz="half" idx="10"/>
          </p:nvPr>
        </p:nvSpPr>
        <p:spPr/>
        <p:txBody>
          <a:bodyPr/>
          <a:lstStyle/>
          <a:p>
            <a:fld id="{A72C35DE-237C-4837-93A2-D977D1A9CA47}" type="datetimeFigureOut">
              <a:rPr lang="en-GB" smtClean="0"/>
              <a:t>20/01/2020</a:t>
            </a:fld>
            <a:endParaRPr lang="en-GB"/>
          </a:p>
        </p:txBody>
      </p:sp>
      <p:sp>
        <p:nvSpPr>
          <p:cNvPr id="6" name="Footer Placeholder 5">
            <a:extLst>
              <a:ext uri="{FF2B5EF4-FFF2-40B4-BE49-F238E27FC236}">
                <a16:creationId xmlns:a16="http://schemas.microsoft.com/office/drawing/2014/main" id="{52A17586-7FAE-4FB0-96F1-8BB2CBB49E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76D704-1715-467B-B468-19E55D93A7CD}"/>
              </a:ext>
            </a:extLst>
          </p:cNvPr>
          <p:cNvSpPr>
            <a:spLocks noGrp="1"/>
          </p:cNvSpPr>
          <p:nvPr>
            <p:ph type="sldNum" sz="quarter" idx="12"/>
          </p:nvPr>
        </p:nvSpPr>
        <p:spPr/>
        <p:txBody>
          <a:bodyPr/>
          <a:lstStyle/>
          <a:p>
            <a:fld id="{4337C83F-6C75-4FBD-99C1-3F6C974DBB16}" type="slidenum">
              <a:rPr lang="en-GB" smtClean="0"/>
              <a:t>‹#›</a:t>
            </a:fld>
            <a:endParaRPr lang="en-GB"/>
          </a:p>
        </p:txBody>
      </p:sp>
    </p:spTree>
    <p:extLst>
      <p:ext uri="{BB962C8B-B14F-4D97-AF65-F5344CB8AC3E}">
        <p14:creationId xmlns:p14="http://schemas.microsoft.com/office/powerpoint/2010/main" val="30357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75EC5-E263-42E8-9FA9-E451F1ACE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CEC14B-F6AE-4954-B015-466DDCF0C7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42278B-3DEB-47E8-96E9-02ADD7E1B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C35DE-237C-4837-93A2-D977D1A9CA47}" type="datetimeFigureOut">
              <a:rPr lang="en-GB" smtClean="0"/>
              <a:t>20/01/2020</a:t>
            </a:fld>
            <a:endParaRPr lang="en-GB"/>
          </a:p>
        </p:txBody>
      </p:sp>
      <p:sp>
        <p:nvSpPr>
          <p:cNvPr id="5" name="Footer Placeholder 4">
            <a:extLst>
              <a:ext uri="{FF2B5EF4-FFF2-40B4-BE49-F238E27FC236}">
                <a16:creationId xmlns:a16="http://schemas.microsoft.com/office/drawing/2014/main" id="{B0AC7E44-1144-43E9-9C47-069F3BE5F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43E35B-0CA8-490D-816A-7296631EB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7C83F-6C75-4FBD-99C1-3F6C974DBB16}" type="slidenum">
              <a:rPr lang="en-GB" smtClean="0"/>
              <a:t>‹#›</a:t>
            </a:fld>
            <a:endParaRPr lang="en-GB"/>
          </a:p>
        </p:txBody>
      </p:sp>
    </p:spTree>
    <p:extLst>
      <p:ext uri="{BB962C8B-B14F-4D97-AF65-F5344CB8AC3E}">
        <p14:creationId xmlns:p14="http://schemas.microsoft.com/office/powerpoint/2010/main" val="3130920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88BC45-3FE6-4559-B1E5-C39897473BC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792F4A-25EF-45AF-91ED-7F15FE28935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C9F8E00-4F94-4F20-8851-B67DE1BE9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1B468C-88A8-43BC-851A-13C91AB152D2}" type="datetimeFigureOut">
              <a:rPr lang="en-GB"/>
              <a:pPr>
                <a:defRPr/>
              </a:pPr>
              <a:t>20/01/2020</a:t>
            </a:fld>
            <a:endParaRPr lang="en-GB"/>
          </a:p>
        </p:txBody>
      </p:sp>
      <p:sp>
        <p:nvSpPr>
          <p:cNvPr id="5" name="Footer Placeholder 4">
            <a:extLst>
              <a:ext uri="{FF2B5EF4-FFF2-40B4-BE49-F238E27FC236}">
                <a16:creationId xmlns:a16="http://schemas.microsoft.com/office/drawing/2014/main" id="{7F7F30CA-E7DA-4DC6-9AD3-52451E044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8FA32F-BA34-4E05-89BD-6810AC7D7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220929-6747-4F18-8635-DE41DBE7968E}" type="slidenum">
              <a:rPr lang="en-GB"/>
              <a:pPr>
                <a:defRPr/>
              </a:pPr>
              <a:t>‹#›</a:t>
            </a:fld>
            <a:endParaRPr lang="en-GB"/>
          </a:p>
        </p:txBody>
      </p:sp>
    </p:spTree>
    <p:extLst>
      <p:ext uri="{BB962C8B-B14F-4D97-AF65-F5344CB8AC3E}">
        <p14:creationId xmlns:p14="http://schemas.microsoft.com/office/powerpoint/2010/main" val="155908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hashtag/bensonnaturematters?source=feed_text&amp;epa=HASHTAG" TargetMode="External"/><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tom.stevenson.92167?fref=gs&amp;__tn__=%2CdK-R-R&amp;eid=ARAB2HPfyVS8aLVkyrUNI9YaU7EYPJiW9WE90QIfBljSep9XuLomk81zxwSkKr4eFjfJsvSJEsiAArSn&amp;dti=489884981381202&amp;hc_location=group" TargetMode="External"/><Relationship Id="rId2" Type="http://schemas.openxmlformats.org/officeDocument/2006/relationships/hyperlink" Target="https://www.facebook.com/hashtag/bensonnaturematters?source=feed_text&amp;epa=HASHTAG" TargetMode="External"/><Relationship Id="rId1" Type="http://schemas.openxmlformats.org/officeDocument/2006/relationships/slideLayout" Target="../slideLayouts/slideLayout9.xml"/><Relationship Id="rId5" Type="http://schemas.openxmlformats.org/officeDocument/2006/relationships/image" Target="../media/image4.gif"/><Relationship Id="rId4" Type="http://schemas.openxmlformats.org/officeDocument/2006/relationships/hyperlink" Target="https://www.facebook.com/benson.parish?fref=gs&amp;__tn__=%2CdK-R-R&amp;eid=ARDsmktzQM1m8C-NLCxpJiDDfefp88bO66eAJVyhrVTsHIGmNyyq-TQOolVi1hhRi5JUwnTBytROwNhq&amp;dti=489884981381202&amp;hc_location=gro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facebook.com/hashtag/bensonnaturematters?source=feed_text&amp;epa=HASHTA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facebook.com/hashtag/bensonnaturematters?source=feed_text&amp;epa=HASHTA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bensonnaturegroup.com/" TargetMode="External"/><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hashtag/bensonnaturematters?source=feed_text&amp;epa=HASHTAG" TargetMode="External"/><Relationship Id="rId2" Type="http://schemas.openxmlformats.org/officeDocument/2006/relationships/image" Target="../media/image8.gif"/><Relationship Id="rId1" Type="http://schemas.openxmlformats.org/officeDocument/2006/relationships/slideLayout" Target="../slideLayouts/slideLayout9.xml"/><Relationship Id="rId5" Type="http://schemas.openxmlformats.org/officeDocument/2006/relationships/hyperlink" Target="https://www.facebook.com/thewoodlandtrust/?ref=gs&amp;__tn__=%2CdK-R-R&amp;eid=ARBO8iwta0B8yN3hRe1hIsr3dr0VwqTlmtYtC1Far5s0jiYYl8eEOJwvPWrkKIUibikP5Deg_d2uGU3B&amp;fref=gs&amp;dti=489884981381202&amp;hc_location=group" TargetMode="External"/><Relationship Id="rId4" Type="http://schemas.openxmlformats.org/officeDocument/2006/relationships/hyperlink" Target="https://www.facebook.com/tom.stevenson.92167?fref=gs&amp;__tn__=%2CdK-R-R&amp;eid=ARDOnHMy2YgZMm-WB2x-ynsTXvI9m7fWizypd88BE3BpjfnKafp7wgPmHx2Zm7T5_uiJzqADIdI4TvrL&amp;dti=489884981381202&amp;hc_location=grou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hashtag/bensonnaturematters?source=feed_text&amp;epa=HASHTAG" TargetMode="External"/><Relationship Id="rId2" Type="http://schemas.openxmlformats.org/officeDocument/2006/relationships/image" Target="../media/image10.gif"/><Relationship Id="rId1" Type="http://schemas.openxmlformats.org/officeDocument/2006/relationships/slideLayout" Target="../slideLayouts/slideLayout9.xml"/><Relationship Id="rId4" Type="http://schemas.openxmlformats.org/officeDocument/2006/relationships/hyperlink" Target="https://www.facebook.com/hashtag/givekeithandtomarest?source=feed_text&amp;epa=HASHTA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bensonnaturegroup.com/"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70E79C-626F-405D-8C3F-B9FAEFFA17BD}"/>
              </a:ext>
            </a:extLst>
          </p:cNvPr>
          <p:cNvSpPr/>
          <p:nvPr/>
        </p:nvSpPr>
        <p:spPr>
          <a:xfrm>
            <a:off x="350837" y="892273"/>
            <a:ext cx="11490326" cy="3184354"/>
          </a:xfrm>
          <a:prstGeom prst="rect">
            <a:avLst/>
          </a:prstGeom>
          <a:noFill/>
          <a:ln w="142875">
            <a:solidFill>
              <a:srgbClr val="009A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1" name="Picture 7">
            <a:extLst>
              <a:ext uri="{FF2B5EF4-FFF2-40B4-BE49-F238E27FC236}">
                <a16:creationId xmlns:a16="http://schemas.microsoft.com/office/drawing/2014/main" id="{FA54D7E7-FD4E-4C15-823C-C69CDC1B0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7" y="998806"/>
            <a:ext cx="2448634" cy="305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a:extLst>
              <a:ext uri="{FF2B5EF4-FFF2-40B4-BE49-F238E27FC236}">
                <a16:creationId xmlns:a16="http://schemas.microsoft.com/office/drawing/2014/main" id="{236C30B4-AE41-4273-805B-980781A5E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622" y="2186829"/>
            <a:ext cx="8314006"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25B912F-A93A-4E0C-90CA-B04DBD669079}"/>
              </a:ext>
            </a:extLst>
          </p:cNvPr>
          <p:cNvSpPr/>
          <p:nvPr/>
        </p:nvSpPr>
        <p:spPr>
          <a:xfrm>
            <a:off x="576775" y="4524797"/>
            <a:ext cx="11264388" cy="2062103"/>
          </a:xfrm>
          <a:prstGeom prst="rect">
            <a:avLst/>
          </a:prstGeom>
        </p:spPr>
        <p:txBody>
          <a:bodyPr wrap="square">
            <a:spAutoFit/>
          </a:bodyPr>
          <a:lstStyle/>
          <a:p>
            <a:pPr algn="ctr"/>
            <a:r>
              <a:rPr lang="en-GB" sz="4000" b="1" dirty="0"/>
              <a:t>#</a:t>
            </a:r>
            <a:r>
              <a:rPr lang="en-GB" sz="4000" b="1" dirty="0" err="1"/>
              <a:t>BensonNatureMatters</a:t>
            </a:r>
            <a:r>
              <a:rPr lang="en-GB" sz="4000" b="1" dirty="0"/>
              <a:t>!</a:t>
            </a:r>
          </a:p>
          <a:p>
            <a:pPr algn="ctr"/>
            <a:r>
              <a:rPr lang="en-GB" sz="4000" b="1" dirty="0"/>
              <a:t>Celebrating our Activities and Achievements in 2019</a:t>
            </a:r>
          </a:p>
          <a:p>
            <a:pPr algn="ctr"/>
            <a:r>
              <a:rPr lang="en-GB" sz="2000" b="1" i="1" dirty="0">
                <a:solidFill>
                  <a:srgbClr val="FF0000"/>
                </a:solidFill>
              </a:rPr>
              <a:t>(Note: View as a Slideshow to activate images and turn sound  ON)</a:t>
            </a:r>
          </a:p>
          <a:p>
            <a:pPr algn="ctr"/>
            <a:endParaRPr lang="en-GB" sz="2400" dirty="0"/>
          </a:p>
        </p:txBody>
      </p:sp>
      <p:pic>
        <p:nvPicPr>
          <p:cNvPr id="3" name="VAL MUSIC">
            <a:hlinkClick r:id="" action="ppaction://media"/>
            <a:extLst>
              <a:ext uri="{FF2B5EF4-FFF2-40B4-BE49-F238E27FC236}">
                <a16:creationId xmlns:a16="http://schemas.microsoft.com/office/drawing/2014/main" id="{117C1CBD-5446-4FED-89AC-E332FEBDAA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1102" y="620202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911"/>
    </mc:Choice>
    <mc:Fallback xmlns="">
      <p:transition spd="slow" advTm="10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862"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4DDD-03AA-4943-9ED4-B51603D3D707}"/>
              </a:ext>
            </a:extLst>
          </p:cNvPr>
          <p:cNvSpPr>
            <a:spLocks noGrp="1"/>
          </p:cNvSpPr>
          <p:nvPr>
            <p:ph type="title"/>
          </p:nvPr>
        </p:nvSpPr>
        <p:spPr>
          <a:xfrm>
            <a:off x="839788" y="457200"/>
            <a:ext cx="3932237" cy="1062111"/>
          </a:xfrm>
        </p:spPr>
        <p:txBody>
          <a:bodyPr/>
          <a:lstStyle/>
          <a:p>
            <a:r>
              <a:rPr lang="en-GB" dirty="0"/>
              <a:t>Tracking Trends</a:t>
            </a:r>
          </a:p>
        </p:txBody>
      </p:sp>
      <p:sp>
        <p:nvSpPr>
          <p:cNvPr id="4" name="Text Placeholder 3">
            <a:extLst>
              <a:ext uri="{FF2B5EF4-FFF2-40B4-BE49-F238E27FC236}">
                <a16:creationId xmlns:a16="http://schemas.microsoft.com/office/drawing/2014/main" id="{62E7AC3E-686A-4B84-B88A-315B11E5DF8A}"/>
              </a:ext>
            </a:extLst>
          </p:cNvPr>
          <p:cNvSpPr>
            <a:spLocks noGrp="1"/>
          </p:cNvSpPr>
          <p:nvPr>
            <p:ph type="body" sz="half" idx="2"/>
          </p:nvPr>
        </p:nvSpPr>
        <p:spPr>
          <a:xfrm>
            <a:off x="839788" y="1659988"/>
            <a:ext cx="3932237" cy="4740812"/>
          </a:xfrm>
        </p:spPr>
        <p:txBody>
          <a:bodyPr>
            <a:normAutofit/>
          </a:bodyPr>
          <a:lstStyle/>
          <a:p>
            <a:endParaRPr lang="en-GB" dirty="0"/>
          </a:p>
          <a:p>
            <a:r>
              <a:rPr lang="en-GB" dirty="0"/>
              <a:t>#</a:t>
            </a:r>
            <a:r>
              <a:rPr lang="en-GB" dirty="0" err="1"/>
              <a:t>BensonNatureMatters</a:t>
            </a:r>
            <a:r>
              <a:rPr lang="en-GB" dirty="0"/>
              <a:t>! Day 8</a:t>
            </a:r>
          </a:p>
          <a:p>
            <a:r>
              <a:rPr lang="en-GB" dirty="0"/>
              <a:t>60% of species are declining in the UK. Surveys including 'citizen science' show us these trends. They also pinpoint where the best places for nature are so we can safeguard, improve and link them as part of the nation’s Nature Recovery Network. Local authorities and government bodies also refer to this data when making decisions on housing development and major infrastructure projects. </a:t>
            </a:r>
          </a:p>
          <a:p>
            <a:r>
              <a:rPr lang="en-GB" dirty="0"/>
              <a:t>The data our volunteers have collected over the years has been submitted to our local biological records centre, TVERC, and provides information on the health of the natural environment in our area. Happy New Year to one and all. Here's to further success in 2020.</a:t>
            </a:r>
          </a:p>
        </p:txBody>
      </p:sp>
      <p:pic>
        <p:nvPicPr>
          <p:cNvPr id="10" name="Picture Placeholder 9" descr="A picture containing tree, flower&#10;&#10;Description automatically generated">
            <a:extLst>
              <a:ext uri="{FF2B5EF4-FFF2-40B4-BE49-F238E27FC236}">
                <a16:creationId xmlns:a16="http://schemas.microsoft.com/office/drawing/2014/main" id="{0DE2BF91-EC13-44B2-B17E-0B119278F7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784" b="4784"/>
          <a:stretch>
            <a:fillRect/>
          </a:stretch>
        </p:blipFill>
        <p:spPr>
          <a:xfrm>
            <a:off x="5183188" y="987425"/>
            <a:ext cx="6172200" cy="558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2452833"/>
      </p:ext>
    </p:extLst>
  </p:cSld>
  <p:clrMapOvr>
    <a:masterClrMapping/>
  </p:clrMapOvr>
  <mc:AlternateContent xmlns:mc="http://schemas.openxmlformats.org/markup-compatibility/2006" xmlns:p14="http://schemas.microsoft.com/office/powerpoint/2010/main">
    <mc:Choice Requires="p14">
      <p:transition spd="slow" p14:dur="2000" advTm="21220"/>
    </mc:Choice>
    <mc:Fallback xmlns="">
      <p:transition spd="slow" advTm="212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6EB7-FAF0-4FE4-A0E5-E50721ADF33F}"/>
              </a:ext>
            </a:extLst>
          </p:cNvPr>
          <p:cNvSpPr>
            <a:spLocks noGrp="1"/>
          </p:cNvSpPr>
          <p:nvPr>
            <p:ph type="title"/>
          </p:nvPr>
        </p:nvSpPr>
        <p:spPr>
          <a:xfrm>
            <a:off x="839788" y="457200"/>
            <a:ext cx="3932237" cy="1484142"/>
          </a:xfrm>
        </p:spPr>
        <p:txBody>
          <a:bodyPr>
            <a:normAutofit fontScale="90000"/>
          </a:bodyPr>
          <a:lstStyle/>
          <a:p>
            <a:br>
              <a:rPr lang="en-GB" dirty="0"/>
            </a:br>
            <a:br>
              <a:rPr lang="en-GB" dirty="0"/>
            </a:br>
            <a:br>
              <a:rPr lang="en-GB" dirty="0"/>
            </a:br>
            <a:br>
              <a:rPr lang="en-GB" dirty="0"/>
            </a:br>
            <a:r>
              <a:rPr lang="en-GB" dirty="0"/>
              <a:t>Following BNG </a:t>
            </a:r>
            <a:br>
              <a:rPr lang="en-GB" dirty="0"/>
            </a:br>
            <a:endParaRPr lang="en-GB" dirty="0"/>
          </a:p>
        </p:txBody>
      </p:sp>
      <p:pic>
        <p:nvPicPr>
          <p:cNvPr id="6" name="Picture Placeholder 5" descr="A picture containing bird, swan&#10;&#10;Description automatically generated">
            <a:extLst>
              <a:ext uri="{FF2B5EF4-FFF2-40B4-BE49-F238E27FC236}">
                <a16:creationId xmlns:a16="http://schemas.microsoft.com/office/drawing/2014/main" id="{CC056248-F9DA-455A-82EC-4A5F6A34F13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636" b="6636"/>
          <a:stretch>
            <a:fillRect/>
          </a:stretch>
        </p:blipFill>
        <p:spPr>
          <a:xfrm>
            <a:off x="5180013" y="992188"/>
            <a:ext cx="6172200" cy="535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19DD2C1B-4F98-4CF4-8A90-9FDCBD1A648F}"/>
              </a:ext>
            </a:extLst>
          </p:cNvPr>
          <p:cNvSpPr>
            <a:spLocks noGrp="1"/>
          </p:cNvSpPr>
          <p:nvPr>
            <p:ph type="body" sz="half" idx="2"/>
          </p:nvPr>
        </p:nvSpPr>
        <p:spPr/>
        <p:txBody>
          <a:bodyPr/>
          <a:lstStyle/>
          <a:p>
            <a:r>
              <a:rPr lang="en-GB" dirty="0"/>
              <a:t>#</a:t>
            </a:r>
            <a:r>
              <a:rPr lang="en-GB" dirty="0" err="1"/>
              <a:t>BensonNatureMatters</a:t>
            </a:r>
            <a:r>
              <a:rPr lang="en-GB" dirty="0"/>
              <a:t>!  Day 9</a:t>
            </a:r>
          </a:p>
          <a:p>
            <a:r>
              <a:rPr lang="en-GB" dirty="0"/>
              <a:t>In 2019 we invested in building our profile online, showcasing what we are doing and telling our story better as part of nailing our reputation for getting things done.  We created a new website, producing a new logo and branding, and we’ve steadily built our following on Facebook and Twitter.  </a:t>
            </a:r>
          </a:p>
          <a:p>
            <a:r>
              <a:rPr lang="en-GB" dirty="0"/>
              <a:t>This as much about enabling people in our village and around to become involved in their own way as building understanding.   Follow us and get involved. </a:t>
            </a:r>
          </a:p>
        </p:txBody>
      </p:sp>
    </p:spTree>
    <p:extLst>
      <p:ext uri="{BB962C8B-B14F-4D97-AF65-F5344CB8AC3E}">
        <p14:creationId xmlns:p14="http://schemas.microsoft.com/office/powerpoint/2010/main" val="249633040"/>
      </p:ext>
    </p:extLst>
  </p:cSld>
  <p:clrMapOvr>
    <a:masterClrMapping/>
  </p:clrMapOvr>
  <mc:AlternateContent xmlns:mc="http://schemas.openxmlformats.org/markup-compatibility/2006" xmlns:p14="http://schemas.microsoft.com/office/powerpoint/2010/main">
    <mc:Choice Requires="p14">
      <p:transition spd="slow" p14:dur="2000" advTm="21447"/>
    </mc:Choice>
    <mc:Fallback xmlns="">
      <p:transition spd="slow" advTm="214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F5FF-4957-4B47-A7EC-1474FE60211B}"/>
              </a:ext>
            </a:extLst>
          </p:cNvPr>
          <p:cNvSpPr>
            <a:spLocks noGrp="1"/>
          </p:cNvSpPr>
          <p:nvPr>
            <p:ph type="title"/>
          </p:nvPr>
        </p:nvSpPr>
        <p:spPr>
          <a:xfrm>
            <a:off x="839788" y="457200"/>
            <a:ext cx="3932237" cy="1076178"/>
          </a:xfrm>
        </p:spPr>
        <p:txBody>
          <a:bodyPr/>
          <a:lstStyle/>
          <a:p>
            <a:r>
              <a:rPr lang="en-GB" dirty="0"/>
              <a:t>Funding Success</a:t>
            </a:r>
          </a:p>
        </p:txBody>
      </p:sp>
      <p:pic>
        <p:nvPicPr>
          <p:cNvPr id="6" name="Picture Placeholder 5" descr="A picture containing flower&#10;&#10;Description automatically generated">
            <a:extLst>
              <a:ext uri="{FF2B5EF4-FFF2-40B4-BE49-F238E27FC236}">
                <a16:creationId xmlns:a16="http://schemas.microsoft.com/office/drawing/2014/main" id="{C2F5D8A7-D885-48C5-919E-496DB840C75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180012" y="992187"/>
            <a:ext cx="6172200" cy="4972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B86EF6A9-3211-4CD1-A2F7-9F81A227D862}"/>
              </a:ext>
            </a:extLst>
          </p:cNvPr>
          <p:cNvSpPr>
            <a:spLocks noGrp="1"/>
          </p:cNvSpPr>
          <p:nvPr>
            <p:ph type="body" sz="half" idx="2"/>
          </p:nvPr>
        </p:nvSpPr>
        <p:spPr>
          <a:xfrm>
            <a:off x="839788" y="1533378"/>
            <a:ext cx="3932237" cy="4572000"/>
          </a:xfrm>
        </p:spPr>
        <p:txBody>
          <a:bodyPr>
            <a:normAutofit/>
          </a:bodyPr>
          <a:lstStyle/>
          <a:p>
            <a:endParaRPr lang="en-GB" dirty="0"/>
          </a:p>
          <a:p>
            <a:r>
              <a:rPr lang="en-GB" dirty="0"/>
              <a:t>#</a:t>
            </a:r>
            <a:r>
              <a:rPr lang="en-GB" dirty="0" err="1"/>
              <a:t>BensonNatureMatters</a:t>
            </a:r>
            <a:r>
              <a:rPr lang="en-GB" dirty="0"/>
              <a:t>! Day 10</a:t>
            </a:r>
          </a:p>
          <a:p>
            <a:r>
              <a:rPr lang="en-GB" dirty="0"/>
              <a:t>How much?! Yes £5232! We’ve worked hard this year to draw in money from grants to support the work we are doing to look after Benson’s network of green spaces for people and nature. </a:t>
            </a:r>
          </a:p>
          <a:p>
            <a:r>
              <a:rPr lang="en-GB" dirty="0"/>
              <a:t>Thank you to Trust for Oxfordshire’s Environment; Grundon’s; Waitrose; Benson Community Assoc; SODC; Cala Homes; and </a:t>
            </a:r>
            <a:r>
              <a:rPr lang="en-GB" dirty="0" err="1"/>
              <a:t>Walllingford</a:t>
            </a:r>
            <a:r>
              <a:rPr lang="en-GB" dirty="0"/>
              <a:t> &amp; Didcot Rotary, and even our members for a whip around at the Moth Breakfast to cover costs! One of our key successes and something to build on next year. </a:t>
            </a:r>
          </a:p>
          <a:p>
            <a:r>
              <a:rPr lang="en-GB" dirty="0"/>
              <a:t>The work doesn't stop with acquiring it - spending it wisely takes effort too. Well done team! </a:t>
            </a:r>
          </a:p>
        </p:txBody>
      </p:sp>
    </p:spTree>
    <p:extLst>
      <p:ext uri="{BB962C8B-B14F-4D97-AF65-F5344CB8AC3E}">
        <p14:creationId xmlns:p14="http://schemas.microsoft.com/office/powerpoint/2010/main" val="3143863994"/>
      </p:ext>
    </p:extLst>
  </p:cSld>
  <p:clrMapOvr>
    <a:masterClrMapping/>
  </p:clrMapOvr>
  <mc:AlternateContent xmlns:mc="http://schemas.openxmlformats.org/markup-compatibility/2006" xmlns:p14="http://schemas.microsoft.com/office/powerpoint/2010/main">
    <mc:Choice Requires="p14">
      <p:transition spd="slow" p14:dur="2000" advTm="20579"/>
    </mc:Choice>
    <mc:Fallback xmlns="">
      <p:transition spd="slow" advTm="2057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5360-3AB6-41DA-B7F1-D7A94FBFF15C}"/>
              </a:ext>
            </a:extLst>
          </p:cNvPr>
          <p:cNvSpPr>
            <a:spLocks noGrp="1"/>
          </p:cNvSpPr>
          <p:nvPr>
            <p:ph type="title"/>
          </p:nvPr>
        </p:nvSpPr>
        <p:spPr>
          <a:xfrm>
            <a:off x="839788" y="457200"/>
            <a:ext cx="3932237" cy="1062111"/>
          </a:xfrm>
        </p:spPr>
        <p:txBody>
          <a:bodyPr/>
          <a:lstStyle/>
          <a:p>
            <a:r>
              <a:rPr lang="en-GB" dirty="0"/>
              <a:t>Making it Happen</a:t>
            </a:r>
          </a:p>
        </p:txBody>
      </p:sp>
      <p:sp>
        <p:nvSpPr>
          <p:cNvPr id="4" name="Text Placeholder 3">
            <a:extLst>
              <a:ext uri="{FF2B5EF4-FFF2-40B4-BE49-F238E27FC236}">
                <a16:creationId xmlns:a16="http://schemas.microsoft.com/office/drawing/2014/main" id="{068809A9-B15E-4C7C-8F05-1723C2E55405}"/>
              </a:ext>
            </a:extLst>
          </p:cNvPr>
          <p:cNvSpPr>
            <a:spLocks noGrp="1"/>
          </p:cNvSpPr>
          <p:nvPr>
            <p:ph type="body" sz="half" idx="2"/>
          </p:nvPr>
        </p:nvSpPr>
        <p:spPr>
          <a:xfrm>
            <a:off x="836612" y="1702191"/>
            <a:ext cx="3932237" cy="4811322"/>
          </a:xfrm>
        </p:spPr>
        <p:txBody>
          <a:bodyPr>
            <a:normAutofit fontScale="92500" lnSpcReduction="20000"/>
          </a:bodyPr>
          <a:lstStyle/>
          <a:p>
            <a:r>
              <a:rPr lang="en-GB" dirty="0"/>
              <a:t>#</a:t>
            </a:r>
            <a:r>
              <a:rPr lang="en-GB" dirty="0" err="1"/>
              <a:t>BensonNatureMatters</a:t>
            </a:r>
            <a:r>
              <a:rPr lang="en-GB" dirty="0"/>
              <a:t>!  Day 11</a:t>
            </a:r>
          </a:p>
          <a:p>
            <a:r>
              <a:rPr lang="en-GB" dirty="0"/>
              <a:t>None of this would happen without our little team of volunteers, devoted to turning our People &amp; Nature Strategy into coordinated action on the ground. </a:t>
            </a:r>
          </a:p>
          <a:p>
            <a:r>
              <a:rPr lang="en-GB" dirty="0"/>
              <a:t>None of this would happen without our little team of volunteers, devoted to turning our People &amp; Nature Strategy into coordinated action on the ground.   Take a bow Tom Stevenson, Val Siddiqui, Imogen Parker, </a:t>
            </a:r>
            <a:r>
              <a:rPr lang="en-GB" dirty="0" err="1"/>
              <a:t>Edel</a:t>
            </a:r>
            <a:r>
              <a:rPr lang="en-GB" dirty="0"/>
              <a:t> McGurk, Chris Hartshorne, Fiona Brown, Jon Fowler, Donal McGurk, Marian Shaw, Richard </a:t>
            </a:r>
            <a:r>
              <a:rPr lang="en-GB" dirty="0" err="1"/>
              <a:t>Soulsby</a:t>
            </a:r>
            <a:r>
              <a:rPr lang="en-GB" dirty="0"/>
              <a:t>, Colin English, and Keith Tibbs.  </a:t>
            </a:r>
          </a:p>
          <a:p>
            <a:r>
              <a:rPr lang="en-GB" dirty="0"/>
              <a:t>Whether it’s on-going surveys, site maintenance, event planning, funding bids, website maintenance, cake-baking, or comms and promotion, it all adds up.  Let us know if you’d like to come to one of our project team meetings - we’d love to see you.   </a:t>
            </a:r>
          </a:p>
          <a:p>
            <a:r>
              <a:rPr lang="en-GB" dirty="0"/>
              <a:t>We are also looking for a new Secretary to join the team in 2020 and a  Treasurer in 2021- no need to be a nature geek, just a good organiser wanting to help the group.  Interested? Let us know. </a:t>
            </a:r>
          </a:p>
        </p:txBody>
      </p:sp>
      <p:pic>
        <p:nvPicPr>
          <p:cNvPr id="10" name="Picture Placeholder 9" descr="A picture containing flower, bird&#10;&#10;Description automatically generated">
            <a:extLst>
              <a:ext uri="{FF2B5EF4-FFF2-40B4-BE49-F238E27FC236}">
                <a16:creationId xmlns:a16="http://schemas.microsoft.com/office/drawing/2014/main" id="{E0F21EAC-0974-4D41-872C-34BC90461F9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234" b="5234"/>
          <a:stretch>
            <a:fillRect/>
          </a:stretch>
        </p:blipFill>
        <p:spPr>
          <a:xfrm>
            <a:off x="5183188" y="987425"/>
            <a:ext cx="6172200" cy="552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3988890"/>
      </p:ext>
    </p:extLst>
  </p:cSld>
  <p:clrMapOvr>
    <a:masterClrMapping/>
  </p:clrMapOvr>
  <mc:AlternateContent xmlns:mc="http://schemas.openxmlformats.org/markup-compatibility/2006" xmlns:p14="http://schemas.microsoft.com/office/powerpoint/2010/main">
    <mc:Choice Requires="p14">
      <p:transition spd="slow" p14:dur="2000" advTm="20738"/>
    </mc:Choice>
    <mc:Fallback xmlns="">
      <p:transition spd="slow" advTm="207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8C6E-F776-412E-8246-24B25D8C5893}"/>
              </a:ext>
            </a:extLst>
          </p:cNvPr>
          <p:cNvSpPr>
            <a:spLocks noGrp="1"/>
          </p:cNvSpPr>
          <p:nvPr>
            <p:ph type="title"/>
          </p:nvPr>
        </p:nvSpPr>
        <p:spPr>
          <a:xfrm>
            <a:off x="839788" y="457200"/>
            <a:ext cx="3932237" cy="921434"/>
          </a:xfrm>
        </p:spPr>
        <p:txBody>
          <a:bodyPr>
            <a:normAutofit fontScale="90000"/>
          </a:bodyPr>
          <a:lstStyle/>
          <a:p>
            <a:r>
              <a:rPr lang="en-GB" dirty="0"/>
              <a:t>Appreciating Our Volunteers</a:t>
            </a:r>
          </a:p>
        </p:txBody>
      </p:sp>
      <p:pic>
        <p:nvPicPr>
          <p:cNvPr id="6" name="Picture Placeholder 5" descr="A screenshot of a cell phone&#10;&#10;Description automatically generated">
            <a:extLst>
              <a:ext uri="{FF2B5EF4-FFF2-40B4-BE49-F238E27FC236}">
                <a16:creationId xmlns:a16="http://schemas.microsoft.com/office/drawing/2014/main" id="{7060B643-7905-4A41-88C8-DA7F4D41B4C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BDD9CD40-F4F8-4BF9-BBD5-B634BD0BA49F}"/>
              </a:ext>
            </a:extLst>
          </p:cNvPr>
          <p:cNvSpPr>
            <a:spLocks noGrp="1"/>
          </p:cNvSpPr>
          <p:nvPr>
            <p:ph type="body" sz="half" idx="2"/>
          </p:nvPr>
        </p:nvSpPr>
        <p:spPr>
          <a:xfrm>
            <a:off x="836612" y="1567644"/>
            <a:ext cx="3932237" cy="4293406"/>
          </a:xfrm>
        </p:spPr>
        <p:txBody>
          <a:bodyPr>
            <a:normAutofit/>
          </a:bodyPr>
          <a:lstStyle/>
          <a:p>
            <a:endParaRPr lang="en-GB" dirty="0">
              <a:hlinkClick r:id="rId3"/>
            </a:endParaRPr>
          </a:p>
          <a:p>
            <a:r>
              <a:rPr lang="en-GB" dirty="0">
                <a:hlinkClick r:id="rId3"/>
              </a:rPr>
              <a:t>#</a:t>
            </a:r>
            <a:r>
              <a:rPr lang="en-GB" u="sng" dirty="0" err="1">
                <a:hlinkClick r:id="rId3"/>
              </a:rPr>
              <a:t>BensonNatureMatters</a:t>
            </a:r>
            <a:r>
              <a:rPr lang="en-GB" dirty="0"/>
              <a:t>! And finally, Day 12!</a:t>
            </a:r>
          </a:p>
          <a:p>
            <a:r>
              <a:rPr lang="en-GB" dirty="0"/>
              <a:t>BRAVO to our wonderful wider volunteer workforce, especially @</a:t>
            </a:r>
            <a:r>
              <a:rPr lang="en-GB" dirty="0" err="1"/>
              <a:t>WallingfordGreenGym</a:t>
            </a:r>
            <a:r>
              <a:rPr lang="en-GB" dirty="0"/>
              <a:t>, but also our core organisers and those from across the community who chip in their help. </a:t>
            </a:r>
          </a:p>
          <a:p>
            <a:r>
              <a:rPr lang="en-GB" dirty="0"/>
              <a:t>What would we do without you! There’s always room for more to get involved - lots of jobs available, big and small. </a:t>
            </a:r>
          </a:p>
          <a:p>
            <a:r>
              <a:rPr lang="en-GB" dirty="0"/>
              <a:t>Thanks all for following us over this series.</a:t>
            </a:r>
          </a:p>
        </p:txBody>
      </p:sp>
    </p:spTree>
    <p:extLst>
      <p:ext uri="{BB962C8B-B14F-4D97-AF65-F5344CB8AC3E}">
        <p14:creationId xmlns:p14="http://schemas.microsoft.com/office/powerpoint/2010/main" val="3049623364"/>
      </p:ext>
    </p:extLst>
  </p:cSld>
  <p:clrMapOvr>
    <a:masterClrMapping/>
  </p:clrMapOvr>
  <mc:AlternateContent xmlns:mc="http://schemas.openxmlformats.org/markup-compatibility/2006" xmlns:p14="http://schemas.microsoft.com/office/powerpoint/2010/main">
    <mc:Choice Requires="p14">
      <p:transition spd="slow" p14:dur="2000" advTm="22012"/>
    </mc:Choice>
    <mc:Fallback xmlns="">
      <p:transition spd="slow" advTm="220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CF84-FDEF-4554-9265-DD211A1D856F}"/>
              </a:ext>
            </a:extLst>
          </p:cNvPr>
          <p:cNvSpPr>
            <a:spLocks noGrp="1"/>
          </p:cNvSpPr>
          <p:nvPr>
            <p:ph type="title"/>
          </p:nvPr>
        </p:nvSpPr>
        <p:spPr>
          <a:xfrm>
            <a:off x="839788" y="457200"/>
            <a:ext cx="3932237" cy="1371600"/>
          </a:xfrm>
        </p:spPr>
        <p:txBody>
          <a:bodyPr/>
          <a:lstStyle/>
          <a:p>
            <a:r>
              <a:rPr lang="en-GB" dirty="0"/>
              <a:t>Celebrating Benson Nature Matters</a:t>
            </a:r>
          </a:p>
        </p:txBody>
      </p:sp>
      <p:sp>
        <p:nvSpPr>
          <p:cNvPr id="4" name="Text Placeholder 3">
            <a:extLst>
              <a:ext uri="{FF2B5EF4-FFF2-40B4-BE49-F238E27FC236}">
                <a16:creationId xmlns:a16="http://schemas.microsoft.com/office/drawing/2014/main" id="{CC5FB431-6551-459E-9F9F-C608E54919E5}"/>
              </a:ext>
            </a:extLst>
          </p:cNvPr>
          <p:cNvSpPr>
            <a:spLocks noGrp="1"/>
          </p:cNvSpPr>
          <p:nvPr>
            <p:ph type="body" sz="half" idx="2"/>
          </p:nvPr>
        </p:nvSpPr>
        <p:spPr>
          <a:xfrm>
            <a:off x="839788" y="1828800"/>
            <a:ext cx="3932237" cy="4572000"/>
          </a:xfrm>
        </p:spPr>
        <p:txBody>
          <a:bodyPr>
            <a:normAutofit/>
          </a:bodyPr>
          <a:lstStyle/>
          <a:p>
            <a:endParaRPr lang="en-GB" dirty="0">
              <a:hlinkClick r:id="rId2"/>
            </a:endParaRPr>
          </a:p>
          <a:p>
            <a:r>
              <a:rPr lang="en-GB" dirty="0">
                <a:hlinkClick r:id="rId2"/>
              </a:rPr>
              <a:t>#</a:t>
            </a:r>
            <a:r>
              <a:rPr lang="en-GB" u="sng" dirty="0" err="1">
                <a:hlinkClick r:id="rId2"/>
              </a:rPr>
              <a:t>BensonNatureMatters</a:t>
            </a:r>
            <a:r>
              <a:rPr lang="en-GB" dirty="0"/>
              <a:t>! </a:t>
            </a:r>
          </a:p>
          <a:p>
            <a:r>
              <a:rPr lang="en-GB" dirty="0"/>
              <a:t>We’ve had some really big successes in BNG during 2019, and we want to celebrate the efforts of our members and wider community. </a:t>
            </a:r>
          </a:p>
          <a:p>
            <a:r>
              <a:rPr lang="en-GB" dirty="0"/>
              <a:t>So, we’ll be showcasing what we’ve been doing for the village this year through facts and figures shared over the 12 days of Christmas, beginning tomorrow, Christmas Day. Follow us and enjoy. </a:t>
            </a:r>
          </a:p>
          <a:p>
            <a:r>
              <a:rPr lang="en-GB" dirty="0"/>
              <a:t>To kick us off, did you know, there are 267 planks in the board walk through Millbrook Mead - all maintained by </a:t>
            </a:r>
            <a:r>
              <a:rPr lang="en-GB" dirty="0">
                <a:hlinkClick r:id="rId3" tooltip="Tom Stevenson"/>
              </a:rPr>
              <a:t>Tom Stevenson</a:t>
            </a:r>
            <a:r>
              <a:rPr lang="en-GB" dirty="0"/>
              <a:t> and a host of volunteers, most often Wallingford Green Gym. Well done all! And thanks to </a:t>
            </a:r>
            <a:r>
              <a:rPr lang="en-GB" dirty="0">
                <a:hlinkClick r:id="rId4" tooltip="Benson Parish"/>
              </a:rPr>
              <a:t>Benson Parish</a:t>
            </a:r>
            <a:r>
              <a:rPr lang="en-GB" dirty="0"/>
              <a:t> for funding it.</a:t>
            </a:r>
          </a:p>
        </p:txBody>
      </p:sp>
      <p:pic>
        <p:nvPicPr>
          <p:cNvPr id="10" name="Picture Placeholder 9" descr="A picture containing fireworks&#10;&#10;Description automatically generated">
            <a:extLst>
              <a:ext uri="{FF2B5EF4-FFF2-40B4-BE49-F238E27FC236}">
                <a16:creationId xmlns:a16="http://schemas.microsoft.com/office/drawing/2014/main" id="{686AF0E6-762C-4DFD-8546-54DD81C71D21}"/>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5581" b="5581"/>
          <a:stretch>
            <a:fillRect/>
          </a:stretch>
        </p:blipFill>
        <p:spPr>
          <a:xfrm>
            <a:off x="5183188" y="987425"/>
            <a:ext cx="6172200" cy="548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1668178"/>
      </p:ext>
    </p:extLst>
  </p:cSld>
  <p:clrMapOvr>
    <a:masterClrMapping/>
  </p:clrMapOvr>
  <mc:AlternateContent xmlns:mc="http://schemas.openxmlformats.org/markup-compatibility/2006" xmlns:p14="http://schemas.microsoft.com/office/powerpoint/2010/main">
    <mc:Choice Requires="p14">
      <p:transition spd="slow" p14:dur="2000" advTm="20559"/>
    </mc:Choice>
    <mc:Fallback xmlns="">
      <p:transition spd="slow" advTm="205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6018-B48D-4B8B-85B7-6F76D8F6F1D8}"/>
              </a:ext>
            </a:extLst>
          </p:cNvPr>
          <p:cNvSpPr>
            <a:spLocks noGrp="1"/>
          </p:cNvSpPr>
          <p:nvPr>
            <p:ph type="title"/>
          </p:nvPr>
        </p:nvSpPr>
        <p:spPr>
          <a:xfrm>
            <a:off x="839788" y="457200"/>
            <a:ext cx="3932237" cy="907366"/>
          </a:xfrm>
        </p:spPr>
        <p:txBody>
          <a:bodyPr/>
          <a:lstStyle/>
          <a:p>
            <a:r>
              <a:rPr lang="en-GB" dirty="0"/>
              <a:t>Planting Trees</a:t>
            </a:r>
          </a:p>
        </p:txBody>
      </p:sp>
      <p:sp>
        <p:nvSpPr>
          <p:cNvPr id="4" name="Text Placeholder 3">
            <a:extLst>
              <a:ext uri="{FF2B5EF4-FFF2-40B4-BE49-F238E27FC236}">
                <a16:creationId xmlns:a16="http://schemas.microsoft.com/office/drawing/2014/main" id="{291300FD-026B-4EDE-89DA-4873F18A693C}"/>
              </a:ext>
            </a:extLst>
          </p:cNvPr>
          <p:cNvSpPr>
            <a:spLocks noGrp="1"/>
          </p:cNvSpPr>
          <p:nvPr>
            <p:ph type="body" sz="half" idx="2"/>
          </p:nvPr>
        </p:nvSpPr>
        <p:spPr>
          <a:xfrm>
            <a:off x="839787" y="1593165"/>
            <a:ext cx="3932237" cy="4329113"/>
          </a:xfrm>
        </p:spPr>
        <p:txBody>
          <a:bodyPr>
            <a:normAutofit lnSpcReduction="10000"/>
          </a:bodyPr>
          <a:lstStyle/>
          <a:p>
            <a:endParaRPr lang="en-GB" dirty="0">
              <a:hlinkClick r:id="rId2"/>
            </a:endParaRPr>
          </a:p>
          <a:p>
            <a:r>
              <a:rPr lang="en-GB" dirty="0">
                <a:hlinkClick r:id="rId2"/>
              </a:rPr>
              <a:t>#</a:t>
            </a:r>
            <a:r>
              <a:rPr lang="en-GB" u="sng" dirty="0" err="1">
                <a:hlinkClick r:id="rId2"/>
              </a:rPr>
              <a:t>BensonNatureMatters</a:t>
            </a:r>
            <a:r>
              <a:rPr lang="en-GB" dirty="0"/>
              <a:t>! Day 1.</a:t>
            </a:r>
          </a:p>
          <a:p>
            <a:r>
              <a:rPr lang="en-GB" dirty="0"/>
              <a:t>We’ve been doing our bit for the twin challenges of climate change and loss of nature. We’ve planted trees at Warwick Spinney and Sunnyside. </a:t>
            </a:r>
          </a:p>
          <a:p>
            <a:r>
              <a:rPr lang="en-GB" dirty="0"/>
              <a:t>Our advice to the Neighbourhood Plan team has also resulted in developers planting new trees around our new housing sites. If you want to do some planting yourself, remember the watchwords - ‘right tree, right place’! </a:t>
            </a:r>
          </a:p>
          <a:p>
            <a:r>
              <a:rPr lang="en-GB" dirty="0"/>
              <a:t>In Benson, we’re looking to plant a mix of native species, whilst retaining some open meadow to provide for a wide variety of pollinating insects and for people to enjoy too. Happy Christmas to all our followers.</a:t>
            </a:r>
          </a:p>
        </p:txBody>
      </p:sp>
      <p:pic>
        <p:nvPicPr>
          <p:cNvPr id="12" name="Picture Placeholder 11" descr="A picture containing flower&#10;&#10;Description automatically generated">
            <a:extLst>
              <a:ext uri="{FF2B5EF4-FFF2-40B4-BE49-F238E27FC236}">
                <a16:creationId xmlns:a16="http://schemas.microsoft.com/office/drawing/2014/main" id="{2E58DB02-B11C-4763-84BD-52FD79B8778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466" b="5466"/>
          <a:stretch>
            <a:fillRect/>
          </a:stretch>
        </p:blipFill>
        <p:spPr>
          <a:xfrm>
            <a:off x="5394325" y="889000"/>
            <a:ext cx="6172200" cy="5497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6245099"/>
      </p:ext>
    </p:extLst>
  </p:cSld>
  <p:clrMapOvr>
    <a:masterClrMapping/>
  </p:clrMapOvr>
  <mc:AlternateContent xmlns:mc="http://schemas.openxmlformats.org/markup-compatibility/2006" xmlns:p14="http://schemas.microsoft.com/office/powerpoint/2010/main">
    <mc:Choice Requires="p14">
      <p:transition spd="slow" p14:dur="2000" advTm="20610"/>
    </mc:Choice>
    <mc:Fallback xmlns="">
      <p:transition spd="slow" advTm="206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7BC-9488-460B-A416-0B94CA538E98}"/>
              </a:ext>
            </a:extLst>
          </p:cNvPr>
          <p:cNvSpPr>
            <a:spLocks noGrp="1"/>
          </p:cNvSpPr>
          <p:nvPr>
            <p:ph type="title"/>
          </p:nvPr>
        </p:nvSpPr>
        <p:spPr>
          <a:xfrm>
            <a:off x="839788" y="457200"/>
            <a:ext cx="3932237" cy="1019908"/>
          </a:xfrm>
        </p:spPr>
        <p:txBody>
          <a:bodyPr/>
          <a:lstStyle/>
          <a:p>
            <a:r>
              <a:rPr lang="en-GB" dirty="0"/>
              <a:t>Helping Pollinators</a:t>
            </a:r>
          </a:p>
        </p:txBody>
      </p:sp>
      <p:sp>
        <p:nvSpPr>
          <p:cNvPr id="4" name="Text Placeholder 3">
            <a:extLst>
              <a:ext uri="{FF2B5EF4-FFF2-40B4-BE49-F238E27FC236}">
                <a16:creationId xmlns:a16="http://schemas.microsoft.com/office/drawing/2014/main" id="{E1658AF4-3BED-4512-9297-263AD56E5003}"/>
              </a:ext>
            </a:extLst>
          </p:cNvPr>
          <p:cNvSpPr>
            <a:spLocks noGrp="1"/>
          </p:cNvSpPr>
          <p:nvPr>
            <p:ph type="body" sz="half" idx="2"/>
          </p:nvPr>
        </p:nvSpPr>
        <p:spPr>
          <a:xfrm>
            <a:off x="839788" y="1716258"/>
            <a:ext cx="3932237" cy="4152730"/>
          </a:xfrm>
        </p:spPr>
        <p:txBody>
          <a:bodyPr>
            <a:normAutofit/>
          </a:bodyPr>
          <a:lstStyle/>
          <a:p>
            <a:endParaRPr lang="en-GB" dirty="0">
              <a:hlinkClick r:id="rId2"/>
            </a:endParaRPr>
          </a:p>
          <a:p>
            <a:r>
              <a:rPr lang="en-GB" dirty="0">
                <a:hlinkClick r:id="rId2"/>
              </a:rPr>
              <a:t>#</a:t>
            </a:r>
            <a:r>
              <a:rPr lang="en-GB" u="sng" dirty="0" err="1">
                <a:hlinkClick r:id="rId2"/>
              </a:rPr>
              <a:t>BensonNatureMatters</a:t>
            </a:r>
            <a:r>
              <a:rPr lang="en-GB" dirty="0"/>
              <a:t>! Day 2</a:t>
            </a:r>
          </a:p>
          <a:p>
            <a:r>
              <a:rPr lang="en-GB" dirty="0"/>
              <a:t>We’ve been investing in making our green spaces better for wildlife and people, particularly on Warwick Spinney and the Pollinator Patch at Bertie West’s Field. </a:t>
            </a:r>
          </a:p>
          <a:p>
            <a:r>
              <a:rPr lang="en-GB" dirty="0"/>
              <a:t>But the real story behind this statistic is the way that our efforts have sparked interest and commitment from others across the community, helping them become involved in their own way, from the School, (</a:t>
            </a:r>
            <a:r>
              <a:rPr lang="en-GB" dirty="0" err="1"/>
              <a:t>esp</a:t>
            </a:r>
            <a:r>
              <a:rPr lang="en-GB" dirty="0"/>
              <a:t> Mrs Pape’s Gardening Club), the Parochial Church Council, the Parish Council, Benson Garden Club, the Cubs, the Community Allotment leaders, and those lovely people who come to our events.</a:t>
            </a:r>
          </a:p>
        </p:txBody>
      </p:sp>
      <p:pic>
        <p:nvPicPr>
          <p:cNvPr id="10" name="Picture Placeholder 9" descr="A picture containing flower, bird&#10;&#10;Description automatically generated">
            <a:extLst>
              <a:ext uri="{FF2B5EF4-FFF2-40B4-BE49-F238E27FC236}">
                <a16:creationId xmlns:a16="http://schemas.microsoft.com/office/drawing/2014/main" id="{C8FC2232-97E5-4EA4-BB49-3BBD2B22DCF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147" b="6147"/>
          <a:stretch>
            <a:fillRect/>
          </a:stretch>
        </p:blipFill>
        <p:spPr>
          <a:xfrm>
            <a:off x="5183188" y="987425"/>
            <a:ext cx="6172200" cy="541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854319"/>
      </p:ext>
    </p:extLst>
  </p:cSld>
  <p:clrMapOvr>
    <a:masterClrMapping/>
  </p:clrMapOvr>
  <mc:AlternateContent xmlns:mc="http://schemas.openxmlformats.org/markup-compatibility/2006" xmlns:p14="http://schemas.microsoft.com/office/powerpoint/2010/main">
    <mc:Choice Requires="p14">
      <p:transition spd="slow" p14:dur="2000" advTm="20947"/>
    </mc:Choice>
    <mc:Fallback xmlns="">
      <p:transition spd="slow" advTm="209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E365-D4C0-473D-96DA-2FA888798E3B}"/>
              </a:ext>
            </a:extLst>
          </p:cNvPr>
          <p:cNvSpPr>
            <a:spLocks noGrp="1"/>
          </p:cNvSpPr>
          <p:nvPr>
            <p:ph type="title"/>
          </p:nvPr>
        </p:nvSpPr>
        <p:spPr>
          <a:xfrm>
            <a:off x="839788" y="457200"/>
            <a:ext cx="3932237" cy="1132449"/>
          </a:xfrm>
        </p:spPr>
        <p:txBody>
          <a:bodyPr/>
          <a:lstStyle/>
          <a:p>
            <a:r>
              <a:rPr lang="en-GB" dirty="0"/>
              <a:t>Holding Events</a:t>
            </a:r>
          </a:p>
        </p:txBody>
      </p:sp>
      <p:pic>
        <p:nvPicPr>
          <p:cNvPr id="6" name="Picture Placeholder 5" descr="A picture containing flower&#10;&#10;Description automatically generated">
            <a:extLst>
              <a:ext uri="{FF2B5EF4-FFF2-40B4-BE49-F238E27FC236}">
                <a16:creationId xmlns:a16="http://schemas.microsoft.com/office/drawing/2014/main" id="{B4C4678E-3FB5-4396-B7F3-52896B9D054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B5E783D2-B626-48EB-B531-1A6D8EEEC7DC}"/>
              </a:ext>
            </a:extLst>
          </p:cNvPr>
          <p:cNvSpPr>
            <a:spLocks noGrp="1"/>
          </p:cNvSpPr>
          <p:nvPr>
            <p:ph type="body" sz="half" idx="2"/>
          </p:nvPr>
        </p:nvSpPr>
        <p:spPr>
          <a:xfrm>
            <a:off x="839788" y="1589649"/>
            <a:ext cx="3932237" cy="4279339"/>
          </a:xfrm>
        </p:spPr>
        <p:txBody>
          <a:bodyPr>
            <a:normAutofit lnSpcReduction="10000"/>
          </a:bodyPr>
          <a:lstStyle/>
          <a:p>
            <a:endParaRPr lang="en-GB" dirty="0"/>
          </a:p>
          <a:p>
            <a:r>
              <a:rPr lang="en-GB" dirty="0"/>
              <a:t>#</a:t>
            </a:r>
            <a:r>
              <a:rPr lang="en-GB" dirty="0" err="1"/>
              <a:t>BensonNatureMatters</a:t>
            </a:r>
            <a:r>
              <a:rPr lang="en-GB" dirty="0"/>
              <a:t>! Day3</a:t>
            </a:r>
          </a:p>
          <a:p>
            <a:r>
              <a:rPr lang="en-GB" dirty="0"/>
              <a:t>We’ve had a great year of talks and events – ranging far and wide from fascinating international forays covering the ivory trade and a “how to” guide to expeditions to the vast marine protected areas in the Indian Ocean, and back closer to home with an amphibian safari, a Churchyard festival, bug hunts and several sessions focussed on our chalk stream. Phew! </a:t>
            </a:r>
          </a:p>
          <a:p>
            <a:r>
              <a:rPr lang="en-GB" dirty="0"/>
              <a:t>We love it most when people come and enjoy the events we put on and we broke our record this year with 80, yes 80, people at our tree plant! Keep and eye on our website for next year’s programme, posted soon – watch this space.  </a:t>
            </a:r>
            <a:r>
              <a:rPr lang="en-GB" dirty="0">
                <a:hlinkClick r:id="rId3"/>
              </a:rPr>
              <a:t>www.bensonnaturegroup.com</a:t>
            </a:r>
            <a:endParaRPr lang="en-GB" dirty="0"/>
          </a:p>
        </p:txBody>
      </p:sp>
    </p:spTree>
    <p:extLst>
      <p:ext uri="{BB962C8B-B14F-4D97-AF65-F5344CB8AC3E}">
        <p14:creationId xmlns:p14="http://schemas.microsoft.com/office/powerpoint/2010/main" val="252207920"/>
      </p:ext>
    </p:extLst>
  </p:cSld>
  <p:clrMapOvr>
    <a:masterClrMapping/>
  </p:clrMapOvr>
  <mc:AlternateContent xmlns:mc="http://schemas.openxmlformats.org/markup-compatibility/2006" xmlns:p14="http://schemas.microsoft.com/office/powerpoint/2010/main">
    <mc:Choice Requires="p14">
      <p:transition spd="slow" p14:dur="2000" advTm="20982"/>
    </mc:Choice>
    <mc:Fallback xmlns="">
      <p:transition spd="slow" advTm="209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8568-9A6D-451F-9F1D-D0C6C673A222}"/>
              </a:ext>
            </a:extLst>
          </p:cNvPr>
          <p:cNvSpPr>
            <a:spLocks noGrp="1"/>
          </p:cNvSpPr>
          <p:nvPr>
            <p:ph type="title"/>
          </p:nvPr>
        </p:nvSpPr>
        <p:spPr>
          <a:xfrm>
            <a:off x="839788" y="457200"/>
            <a:ext cx="3932237" cy="1005840"/>
          </a:xfrm>
        </p:spPr>
        <p:txBody>
          <a:bodyPr/>
          <a:lstStyle/>
          <a:p>
            <a:r>
              <a:rPr lang="en-GB" dirty="0"/>
              <a:t>Creating Habitat</a:t>
            </a:r>
          </a:p>
        </p:txBody>
      </p:sp>
      <p:pic>
        <p:nvPicPr>
          <p:cNvPr id="6" name="Picture Placeholder 5" descr="A close up of a flower&#10;&#10;Description automatically generated">
            <a:extLst>
              <a:ext uri="{FF2B5EF4-FFF2-40B4-BE49-F238E27FC236}">
                <a16:creationId xmlns:a16="http://schemas.microsoft.com/office/drawing/2014/main" id="{823C0C85-1ECD-4495-AE7D-91189F23B9A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4AB9D7B4-C4C5-4F7F-9A68-37E6AC889ACF}"/>
              </a:ext>
            </a:extLst>
          </p:cNvPr>
          <p:cNvSpPr>
            <a:spLocks noGrp="1"/>
          </p:cNvSpPr>
          <p:nvPr>
            <p:ph type="body" sz="half" idx="2"/>
          </p:nvPr>
        </p:nvSpPr>
        <p:spPr>
          <a:xfrm>
            <a:off x="839788" y="1757558"/>
            <a:ext cx="3932237" cy="3811588"/>
          </a:xfrm>
        </p:spPr>
        <p:txBody>
          <a:bodyPr>
            <a:normAutofit lnSpcReduction="10000"/>
          </a:bodyPr>
          <a:lstStyle/>
          <a:p>
            <a:endParaRPr lang="en-GB" dirty="0">
              <a:hlinkClick r:id="rId3"/>
            </a:endParaRPr>
          </a:p>
          <a:p>
            <a:r>
              <a:rPr lang="en-GB" dirty="0">
                <a:hlinkClick r:id="rId3"/>
              </a:rPr>
              <a:t>#</a:t>
            </a:r>
            <a:r>
              <a:rPr lang="en-GB" u="sng" dirty="0" err="1">
                <a:hlinkClick r:id="rId3"/>
              </a:rPr>
              <a:t>BensonNatureMatters</a:t>
            </a:r>
            <a:r>
              <a:rPr lang="en-GB" dirty="0"/>
              <a:t>! Day 4</a:t>
            </a:r>
          </a:p>
          <a:p>
            <a:r>
              <a:rPr lang="en-GB" dirty="0"/>
              <a:t>Hedges play a vital role, providing food and shelter for pollinators and other wildlife, and also connectivity that allows species to move safely around the landscape. They also help to diversify habitats, leading to more interesting and varied visual landscapes. </a:t>
            </a:r>
          </a:p>
          <a:p>
            <a:r>
              <a:rPr lang="en-GB" dirty="0"/>
              <a:t>We want to do our bit to replace the thousands of miles of hedgerow lost nationally over recent decades, and </a:t>
            </a:r>
            <a:r>
              <a:rPr lang="en-GB" dirty="0">
                <a:hlinkClick r:id="rId4" tooltip="Tom Stevenson"/>
              </a:rPr>
              <a:t>Tom Stevenson</a:t>
            </a:r>
            <a:r>
              <a:rPr lang="en-GB" dirty="0"/>
              <a:t> and his gangs of volunteers have made trojan efforts to bolster hedges in the parish, focusing particularly this year on Warwick Spinney. Thanks to </a:t>
            </a:r>
            <a:r>
              <a:rPr lang="en-GB" dirty="0">
                <a:hlinkClick r:id="rId5"/>
              </a:rPr>
              <a:t>The Woodland Trust</a:t>
            </a:r>
            <a:r>
              <a:rPr lang="en-GB" dirty="0"/>
              <a:t> for the trees.</a:t>
            </a:r>
          </a:p>
        </p:txBody>
      </p:sp>
    </p:spTree>
    <p:extLst>
      <p:ext uri="{BB962C8B-B14F-4D97-AF65-F5344CB8AC3E}">
        <p14:creationId xmlns:p14="http://schemas.microsoft.com/office/powerpoint/2010/main" val="459530594"/>
      </p:ext>
    </p:extLst>
  </p:cSld>
  <p:clrMapOvr>
    <a:masterClrMapping/>
  </p:clrMapOvr>
  <mc:AlternateContent xmlns:mc="http://schemas.openxmlformats.org/markup-compatibility/2006" xmlns:p14="http://schemas.microsoft.com/office/powerpoint/2010/main">
    <mc:Choice Requires="p14">
      <p:transition spd="slow" p14:dur="2000" advTm="20604"/>
    </mc:Choice>
    <mc:Fallback xmlns="">
      <p:transition spd="slow" advTm="206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FF36-3B8F-4BE1-8009-882B7F0C9913}"/>
              </a:ext>
            </a:extLst>
          </p:cNvPr>
          <p:cNvSpPr>
            <a:spLocks noGrp="1"/>
          </p:cNvSpPr>
          <p:nvPr>
            <p:ph type="title"/>
          </p:nvPr>
        </p:nvSpPr>
        <p:spPr>
          <a:xfrm>
            <a:off x="839788" y="457200"/>
            <a:ext cx="3932237" cy="1470074"/>
          </a:xfrm>
        </p:spPr>
        <p:txBody>
          <a:bodyPr/>
          <a:lstStyle/>
          <a:p>
            <a:r>
              <a:rPr lang="en-GB" dirty="0"/>
              <a:t>Supporting Citizen Science</a:t>
            </a:r>
          </a:p>
        </p:txBody>
      </p:sp>
      <p:pic>
        <p:nvPicPr>
          <p:cNvPr id="6" name="Picture Placeholder 5" descr="A picture containing flower&#10;&#10;Description automatically generated">
            <a:extLst>
              <a:ext uri="{FF2B5EF4-FFF2-40B4-BE49-F238E27FC236}">
                <a16:creationId xmlns:a16="http://schemas.microsoft.com/office/drawing/2014/main" id="{B68064A6-5596-4B43-B67B-23934C6C07E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E31762DB-B0E3-4964-9B5E-707BD02CA4D4}"/>
              </a:ext>
            </a:extLst>
          </p:cNvPr>
          <p:cNvSpPr>
            <a:spLocks noGrp="1"/>
          </p:cNvSpPr>
          <p:nvPr>
            <p:ph type="body" sz="half" idx="2"/>
          </p:nvPr>
        </p:nvSpPr>
        <p:spPr/>
        <p:txBody>
          <a:bodyPr/>
          <a:lstStyle/>
          <a:p>
            <a:endParaRPr lang="en-GB" dirty="0"/>
          </a:p>
          <a:p>
            <a:r>
              <a:rPr lang="en-GB" dirty="0"/>
              <a:t>#</a:t>
            </a:r>
            <a:r>
              <a:rPr lang="en-GB" dirty="0" err="1"/>
              <a:t>BensonNatureMatters</a:t>
            </a:r>
            <a:r>
              <a:rPr lang="en-GB" dirty="0"/>
              <a:t>! Day 5</a:t>
            </a:r>
          </a:p>
          <a:p>
            <a:r>
              <a:rPr lang="en-GB" dirty="0"/>
              <a:t>Nature is in trouble, with even the abundance of once common species declining, and surveys help us keep track of trends and plan actions. That applies locally as much as nationally. We are lucky to have several experts in our parish who do a sterling job of recording, </a:t>
            </a:r>
            <a:r>
              <a:rPr lang="en-GB" dirty="0" err="1"/>
              <a:t>esp</a:t>
            </a:r>
            <a:r>
              <a:rPr lang="en-GB" dirty="0"/>
              <a:t> for birds, moths and butterflies - why not join in!   </a:t>
            </a:r>
          </a:p>
          <a:p>
            <a:r>
              <a:rPr lang="en-GB" dirty="0"/>
              <a:t>These days, you don’t need to be an expert - take a picture and submit via @</a:t>
            </a:r>
            <a:r>
              <a:rPr lang="en-GB" dirty="0" err="1"/>
              <a:t>irecord</a:t>
            </a:r>
            <a:r>
              <a:rPr lang="en-GB" dirty="0"/>
              <a:t> (download the app) and an expert will ID the species for you!  Watch this space for our event later this year focused on recording. </a:t>
            </a:r>
          </a:p>
        </p:txBody>
      </p:sp>
    </p:spTree>
    <p:extLst>
      <p:ext uri="{BB962C8B-B14F-4D97-AF65-F5344CB8AC3E}">
        <p14:creationId xmlns:p14="http://schemas.microsoft.com/office/powerpoint/2010/main" val="852159554"/>
      </p:ext>
    </p:extLst>
  </p:cSld>
  <p:clrMapOvr>
    <a:masterClrMapping/>
  </p:clrMapOvr>
  <mc:AlternateContent xmlns:mc="http://schemas.openxmlformats.org/markup-compatibility/2006" xmlns:p14="http://schemas.microsoft.com/office/powerpoint/2010/main">
    <mc:Choice Requires="p14">
      <p:transition spd="slow" p14:dur="2000" advTm="20892"/>
    </mc:Choice>
    <mc:Fallback xmlns="">
      <p:transition spd="slow" advTm="208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1512-FF72-472C-A63B-EEDED02AC245}"/>
              </a:ext>
            </a:extLst>
          </p:cNvPr>
          <p:cNvSpPr>
            <a:spLocks noGrp="1"/>
          </p:cNvSpPr>
          <p:nvPr>
            <p:ph type="title"/>
          </p:nvPr>
        </p:nvSpPr>
        <p:spPr>
          <a:xfrm>
            <a:off x="839788" y="457200"/>
            <a:ext cx="3932237" cy="1413803"/>
          </a:xfrm>
        </p:spPr>
        <p:txBody>
          <a:bodyPr/>
          <a:lstStyle/>
          <a:p>
            <a:r>
              <a:rPr lang="en-GB" dirty="0"/>
              <a:t>Caring for our Green Spaces</a:t>
            </a:r>
          </a:p>
        </p:txBody>
      </p:sp>
      <p:pic>
        <p:nvPicPr>
          <p:cNvPr id="6" name="Picture Placeholder 5" descr="A picture containing bird&#10;&#10;Description automatically generated">
            <a:extLst>
              <a:ext uri="{FF2B5EF4-FFF2-40B4-BE49-F238E27FC236}">
                <a16:creationId xmlns:a16="http://schemas.microsoft.com/office/drawing/2014/main" id="{9751E231-D85D-4B99-B3EA-7A43069F4B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56F61247-1051-4DC0-BCB8-98FDDBAA3D7B}"/>
              </a:ext>
            </a:extLst>
          </p:cNvPr>
          <p:cNvSpPr>
            <a:spLocks noGrp="1"/>
          </p:cNvSpPr>
          <p:nvPr>
            <p:ph type="body" sz="half" idx="2"/>
          </p:nvPr>
        </p:nvSpPr>
        <p:spPr/>
        <p:txBody>
          <a:bodyPr/>
          <a:lstStyle/>
          <a:p>
            <a:endParaRPr lang="en-GB" dirty="0">
              <a:hlinkClick r:id="rId3"/>
            </a:endParaRPr>
          </a:p>
          <a:p>
            <a:r>
              <a:rPr lang="en-GB" dirty="0">
                <a:hlinkClick r:id="rId3"/>
              </a:rPr>
              <a:t>#</a:t>
            </a:r>
            <a:r>
              <a:rPr lang="en-GB" u="sng" dirty="0" err="1">
                <a:hlinkClick r:id="rId3"/>
              </a:rPr>
              <a:t>BensonNatureMatters</a:t>
            </a:r>
            <a:r>
              <a:rPr lang="en-GB" dirty="0"/>
              <a:t>! Day 6 </a:t>
            </a:r>
          </a:p>
          <a:p>
            <a:r>
              <a:rPr lang="en-GB" dirty="0"/>
              <a:t>Getting out into our lovely green spaces is great for your physical and mental health, and we also want our children to experience the delight of contact with nature. </a:t>
            </a:r>
          </a:p>
          <a:p>
            <a:r>
              <a:rPr lang="en-GB" dirty="0"/>
              <a:t>Our volunteers take turns to keep grass paths mown regularly through our meadows so they are accessible and a pleasure to visit. </a:t>
            </a:r>
          </a:p>
          <a:p>
            <a:r>
              <a:rPr lang="en-GB" dirty="0"/>
              <a:t>The team needs help. Want to join them? Let us know! </a:t>
            </a:r>
            <a:r>
              <a:rPr lang="en-GB" dirty="0">
                <a:hlinkClick r:id="rId4"/>
              </a:rPr>
              <a:t>#</a:t>
            </a:r>
            <a:r>
              <a:rPr lang="en-GB" dirty="0" err="1">
                <a:hlinkClick r:id="rId4"/>
              </a:rPr>
              <a:t>GiveKeithandTomaRest</a:t>
            </a:r>
            <a:r>
              <a:rPr lang="en-GB" dirty="0"/>
              <a:t>!</a:t>
            </a:r>
          </a:p>
        </p:txBody>
      </p:sp>
    </p:spTree>
    <p:extLst>
      <p:ext uri="{BB962C8B-B14F-4D97-AF65-F5344CB8AC3E}">
        <p14:creationId xmlns:p14="http://schemas.microsoft.com/office/powerpoint/2010/main" val="3125438359"/>
      </p:ext>
    </p:extLst>
  </p:cSld>
  <p:clrMapOvr>
    <a:masterClrMapping/>
  </p:clrMapOvr>
  <mc:AlternateContent xmlns:mc="http://schemas.openxmlformats.org/markup-compatibility/2006" xmlns:p14="http://schemas.microsoft.com/office/powerpoint/2010/main">
    <mc:Choice Requires="p14">
      <p:transition spd="slow" p14:dur="2000" advTm="20800"/>
    </mc:Choice>
    <mc:Fallback xmlns="">
      <p:transition spd="slow" advTm="208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CE25-B9E9-43FE-B32C-EEEA972E40C5}"/>
              </a:ext>
            </a:extLst>
          </p:cNvPr>
          <p:cNvSpPr>
            <a:spLocks noGrp="1"/>
          </p:cNvSpPr>
          <p:nvPr>
            <p:ph type="title"/>
          </p:nvPr>
        </p:nvSpPr>
        <p:spPr>
          <a:xfrm>
            <a:off x="839788" y="457200"/>
            <a:ext cx="3932237" cy="1441938"/>
          </a:xfrm>
        </p:spPr>
        <p:txBody>
          <a:bodyPr/>
          <a:lstStyle/>
          <a:p>
            <a:r>
              <a:rPr lang="en-GB" dirty="0"/>
              <a:t>Creating a Green Network</a:t>
            </a:r>
          </a:p>
        </p:txBody>
      </p:sp>
      <p:sp>
        <p:nvSpPr>
          <p:cNvPr id="4" name="Text Placeholder 3">
            <a:extLst>
              <a:ext uri="{FF2B5EF4-FFF2-40B4-BE49-F238E27FC236}">
                <a16:creationId xmlns:a16="http://schemas.microsoft.com/office/drawing/2014/main" id="{AB76FDA4-C101-485B-B3BD-FCC6147173E4}"/>
              </a:ext>
            </a:extLst>
          </p:cNvPr>
          <p:cNvSpPr>
            <a:spLocks noGrp="1"/>
          </p:cNvSpPr>
          <p:nvPr>
            <p:ph type="body" sz="half" idx="2"/>
          </p:nvPr>
        </p:nvSpPr>
        <p:spPr/>
        <p:txBody>
          <a:bodyPr/>
          <a:lstStyle/>
          <a:p>
            <a:endParaRPr lang="en-GB" dirty="0"/>
          </a:p>
          <a:p>
            <a:r>
              <a:rPr lang="en-GB" dirty="0" err="1"/>
              <a:t>BensonNatureMatters</a:t>
            </a:r>
            <a:r>
              <a:rPr lang="en-GB" dirty="0"/>
              <a:t>!  Day 7</a:t>
            </a:r>
          </a:p>
          <a:p>
            <a:r>
              <a:rPr lang="en-GB" dirty="0"/>
              <a:t>Benson has much to celebrate in its green spaces, over 8ha of land (not counting the Brook!) with a range of formal and informal uses. We plan to more than double that public green space with the development Benson is accommodating, working to get wildlife-rich green space that people will love.  </a:t>
            </a:r>
          </a:p>
          <a:p>
            <a:r>
              <a:rPr lang="en-GB" dirty="0"/>
              <a:t>We’re looking to create a network that links up with our beautiful surrounding countryside to help you get out and about - check out the map at </a:t>
            </a:r>
            <a:r>
              <a:rPr lang="en-GB" dirty="0">
                <a:hlinkClick r:id="rId2"/>
              </a:rPr>
              <a:t>www.bensonnaturegroup.com</a:t>
            </a:r>
            <a:endParaRPr lang="en-GB" dirty="0"/>
          </a:p>
        </p:txBody>
      </p:sp>
      <p:pic>
        <p:nvPicPr>
          <p:cNvPr id="10" name="Picture Placeholder 9" descr="A close up of text on a white background&#10;&#10;Description automatically generated">
            <a:extLst>
              <a:ext uri="{FF2B5EF4-FFF2-40B4-BE49-F238E27FC236}">
                <a16:creationId xmlns:a16="http://schemas.microsoft.com/office/drawing/2014/main" id="{347E1DE3-B97E-4503-B065-216E6672251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466" b="5466"/>
          <a:stretch>
            <a:fillRect/>
          </a:stretch>
        </p:blipFill>
        <p:spPr>
          <a:xfrm>
            <a:off x="5183188" y="987425"/>
            <a:ext cx="6172200" cy="5497513"/>
          </a:xfrm>
        </p:spPr>
      </p:pic>
    </p:spTree>
    <p:extLst>
      <p:ext uri="{BB962C8B-B14F-4D97-AF65-F5344CB8AC3E}">
        <p14:creationId xmlns:p14="http://schemas.microsoft.com/office/powerpoint/2010/main" val="2043796967"/>
      </p:ext>
    </p:extLst>
  </p:cSld>
  <p:clrMapOvr>
    <a:masterClrMapping/>
  </p:clrMapOvr>
  <mc:AlternateContent xmlns:mc="http://schemas.openxmlformats.org/markup-compatibility/2006" xmlns:p14="http://schemas.microsoft.com/office/powerpoint/2010/main">
    <mc:Choice Requires="p14">
      <p:transition spd="slow" p14:dur="2000" advTm="21528"/>
    </mc:Choice>
    <mc:Fallback xmlns="">
      <p:transition spd="slow" advTm="2152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Widescreen</PresentationFormat>
  <Paragraphs>73</Paragraphs>
  <Slides>14</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1_Office Theme</vt:lpstr>
      <vt:lpstr>PowerPoint Presentation</vt:lpstr>
      <vt:lpstr>Celebrating Benson Nature Matters</vt:lpstr>
      <vt:lpstr>Planting Trees</vt:lpstr>
      <vt:lpstr>Helping Pollinators</vt:lpstr>
      <vt:lpstr>Holding Events</vt:lpstr>
      <vt:lpstr>Creating Habitat</vt:lpstr>
      <vt:lpstr>Supporting Citizen Science</vt:lpstr>
      <vt:lpstr>Caring for our Green Spaces</vt:lpstr>
      <vt:lpstr>Creating a Green Network</vt:lpstr>
      <vt:lpstr>Tracking Trends</vt:lpstr>
      <vt:lpstr>    Following BNG  </vt:lpstr>
      <vt:lpstr>Funding Success</vt:lpstr>
      <vt:lpstr>Making it Happen</vt:lpstr>
      <vt:lpstr>Appreciating Our Volunteers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val.siddiqui</dc:creator>
  <cp:lastModifiedBy>Jon Fowler</cp:lastModifiedBy>
  <cp:revision>47</cp:revision>
  <dcterms:created xsi:type="dcterms:W3CDTF">2019-12-28T13:08:08Z</dcterms:created>
  <dcterms:modified xsi:type="dcterms:W3CDTF">2020-01-20T19:29:36Z</dcterms:modified>
</cp:coreProperties>
</file>