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sldIdLst>
    <p:sldId id="259" r:id="rId2"/>
    <p:sldId id="260" r:id="rId3"/>
    <p:sldId id="264" r:id="rId4"/>
    <p:sldId id="261" r:id="rId5"/>
    <p:sldId id="262" r:id="rId6"/>
    <p:sldId id="263" r:id="rId7"/>
    <p:sldId id="257" r:id="rId8"/>
    <p:sldId id="256" r:id="rId9"/>
    <p:sldId id="258" r:id="rId10"/>
    <p:sldId id="265" r:id="rId11"/>
    <p:sldId id="266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12/2/2018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12/2/2018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12/2/2018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12/2/2018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12/2/2018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12/2/2018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12/2/2018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Ponds in Benson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1022" r="1102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survey was made in April 2007 of garden ponds and their contents.</a:t>
            </a:r>
          </a:p>
          <a:p>
            <a:r>
              <a:rPr lang="en-US" dirty="0"/>
              <a:t>Short questionnaire inserted in Benson Bulletin, with more detailed form if requested.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83038" y="972718"/>
            <a:ext cx="461665" cy="325590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dirty="0"/>
              <a:t>Photo: </a:t>
            </a:r>
            <a:r>
              <a:rPr lang="en-US" dirty="0" err="1"/>
              <a:t>freshwaterhabitats.org.uk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709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477" b="247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51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1022" r="1102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19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GB" sz="4800" dirty="0">
                <a:latin typeface="Monotype Corsiva"/>
                <a:ea typeface="Times New Roman"/>
              </a:rPr>
              <a:t>Benson Pond Survey</a:t>
            </a:r>
            <a:endParaRPr lang="en-GB" sz="1800" dirty="0">
              <a:latin typeface="Times New Roman"/>
              <a:ea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4300" indent="0">
              <a:buNone/>
            </a:pPr>
            <a:r>
              <a:rPr lang="en-GB" sz="2000" dirty="0"/>
              <a:t>Do you have a pond in your garden?		Yes	No</a:t>
            </a:r>
          </a:p>
          <a:p>
            <a:pPr marL="114300" indent="0">
              <a:buNone/>
            </a:pPr>
            <a:r>
              <a:rPr lang="en-GB" sz="2000" dirty="0"/>
              <a:t>Does it contain fish?				Yes	No</a:t>
            </a:r>
          </a:p>
          <a:p>
            <a:pPr marL="114300" indent="0">
              <a:buNone/>
            </a:pPr>
            <a:r>
              <a:rPr lang="en-GB" sz="2000" dirty="0"/>
              <a:t>Do frogs live in it, or lay spawn?			Yes	No</a:t>
            </a:r>
          </a:p>
          <a:p>
            <a:pPr marL="114300" indent="0">
              <a:buNone/>
            </a:pPr>
            <a:r>
              <a:rPr lang="en-GB" sz="2000" dirty="0"/>
              <a:t> </a:t>
            </a:r>
          </a:p>
          <a:p>
            <a:pPr marL="114300" indent="0">
              <a:buNone/>
            </a:pPr>
            <a:r>
              <a:rPr lang="en-GB" sz="2000" dirty="0"/>
              <a:t>Your postcode:</a:t>
            </a:r>
          </a:p>
          <a:p>
            <a:pPr marL="114300" indent="0">
              <a:buNone/>
            </a:pPr>
            <a:r>
              <a:rPr lang="en-GB" sz="2000" dirty="0"/>
              <a:t>Your name:</a:t>
            </a:r>
          </a:p>
          <a:p>
            <a:pPr marL="114300" indent="0">
              <a:buNone/>
            </a:pPr>
            <a:r>
              <a:rPr lang="en-GB" sz="2000" dirty="0"/>
              <a:t>Number/name of house:</a:t>
            </a:r>
          </a:p>
          <a:p>
            <a:pPr marL="114300" indent="0">
              <a:buNone/>
            </a:pPr>
            <a:r>
              <a:rPr lang="en-GB" sz="2000" dirty="0"/>
              <a:t>Street in Benson:</a:t>
            </a:r>
          </a:p>
          <a:p>
            <a:pPr marL="114300" indent="0">
              <a:buNone/>
            </a:pPr>
            <a:r>
              <a:rPr lang="en-GB" sz="2000" dirty="0"/>
              <a:t> </a:t>
            </a:r>
          </a:p>
          <a:p>
            <a:pPr marL="114300" indent="0">
              <a:buNone/>
            </a:pPr>
            <a:r>
              <a:rPr lang="en-GB" sz="2000" dirty="0"/>
              <a:t>If you are willing to fill in a more detailed questionnaire, please indicate here and one will be delivered to you.  	Yes	No</a:t>
            </a:r>
          </a:p>
          <a:p>
            <a:pPr marL="11430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24868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Pond survey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59 forms returned, 46 with a pond, 13 without</a:t>
            </a:r>
          </a:p>
          <a:p>
            <a:r>
              <a:rPr lang="en-US" sz="3200" dirty="0"/>
              <a:t>Widely scattered around the village</a:t>
            </a:r>
          </a:p>
          <a:p>
            <a:r>
              <a:rPr lang="en-US" sz="3200" dirty="0"/>
              <a:t>14 ornamental ponds, 12 for wildlife, others for both</a:t>
            </a:r>
          </a:p>
          <a:p>
            <a:r>
              <a:rPr lang="en-US" sz="3200" dirty="0"/>
              <a:t>Sizes from 20” diameter to 10ft x 12ft</a:t>
            </a:r>
          </a:p>
          <a:p>
            <a:r>
              <a:rPr lang="en-US" sz="3200" dirty="0"/>
              <a:t>41 people requested a detailed form for </a:t>
            </a:r>
            <a:r>
              <a:rPr lang="en-US" sz="3200" dirty="0" err="1"/>
              <a:t>organisation</a:t>
            </a:r>
            <a:r>
              <a:rPr lang="en-US" sz="3200" dirty="0"/>
              <a:t> “Pond Conservation”</a:t>
            </a:r>
          </a:p>
        </p:txBody>
      </p:sp>
    </p:spTree>
    <p:extLst>
      <p:ext uri="{BB962C8B-B14F-4D97-AF65-F5344CB8AC3E}">
        <p14:creationId xmlns:p14="http://schemas.microsoft.com/office/powerpoint/2010/main" val="3629005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Pond survey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63% contained fish</a:t>
            </a:r>
          </a:p>
          <a:p>
            <a:r>
              <a:rPr lang="en-US" sz="3200" dirty="0"/>
              <a:t>Frogs and spawn seen in 87%</a:t>
            </a:r>
          </a:p>
          <a:p>
            <a:r>
              <a:rPr lang="en-US" sz="3200" dirty="0"/>
              <a:t>Newts seen in 26%</a:t>
            </a:r>
          </a:p>
          <a:p>
            <a:r>
              <a:rPr lang="en-US" sz="3200" dirty="0"/>
              <a:t>4 reports of grass snakes</a:t>
            </a:r>
          </a:p>
          <a:p>
            <a:r>
              <a:rPr lang="en-US" sz="3200" dirty="0"/>
              <a:t>Many had dragonflies or damselflies</a:t>
            </a:r>
          </a:p>
          <a:p>
            <a:r>
              <a:rPr lang="en-US" sz="3200" dirty="0"/>
              <a:t>Many used by birds for bathing and drinking</a:t>
            </a:r>
          </a:p>
        </p:txBody>
      </p:sp>
    </p:spTree>
    <p:extLst>
      <p:ext uri="{BB962C8B-B14F-4D97-AF65-F5344CB8AC3E}">
        <p14:creationId xmlns:p14="http://schemas.microsoft.com/office/powerpoint/2010/main" val="580493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Pond survey 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Only very new or very small ponds did not have frogs</a:t>
            </a:r>
          </a:p>
          <a:p>
            <a:r>
              <a:rPr lang="en-US" sz="3200" dirty="0"/>
              <a:t>Frogs co-habit happily with fish</a:t>
            </a:r>
          </a:p>
          <a:p>
            <a:r>
              <a:rPr lang="en-US" sz="3200" dirty="0"/>
              <a:t>All 12 ponds with newts also had frogs</a:t>
            </a:r>
          </a:p>
          <a:p>
            <a:r>
              <a:rPr lang="en-US" sz="3200" dirty="0"/>
              <a:t>Having fish does not discourage newts</a:t>
            </a:r>
          </a:p>
          <a:p>
            <a:r>
              <a:rPr lang="en-US" sz="3200" dirty="0"/>
              <a:t>No special hotspots for newts in village</a:t>
            </a:r>
          </a:p>
          <a:p>
            <a:pPr marL="11430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69365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Pond survey 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Newts do not spread into village from one particular field pond</a:t>
            </a:r>
          </a:p>
          <a:p>
            <a:r>
              <a:rPr lang="en-US" sz="3200" dirty="0"/>
              <a:t>Frogs do not put newts off from arriving</a:t>
            </a:r>
          </a:p>
          <a:p>
            <a:r>
              <a:rPr lang="en-US" sz="3200" dirty="0"/>
              <a:t>Frog tadpoles and fish do not eat all newt eggs</a:t>
            </a:r>
          </a:p>
          <a:p>
            <a:r>
              <a:rPr lang="en-US" sz="3600" dirty="0">
                <a:solidFill>
                  <a:srgbClr val="FF0000"/>
                </a:solidFill>
              </a:rPr>
              <a:t>Garden ponds make a major contribution to wildlife</a:t>
            </a:r>
          </a:p>
          <a:p>
            <a:pPr marL="11430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51579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Frogs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6757" b="675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600" dirty="0"/>
              <a:t>Observations of frogs in a 12ft x 8ft pond in St Helen’s Crescent, Benson over 13 years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533399" y="746359"/>
            <a:ext cx="461665" cy="357467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dirty="0"/>
              <a:t>Photo: Sam Taylor (</a:t>
            </a:r>
            <a:r>
              <a:rPr lang="en-US" dirty="0" err="1"/>
              <a:t>froglife.org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83648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6308" y="307528"/>
            <a:ext cx="7543800" cy="988782"/>
          </a:xfrm>
        </p:spPr>
        <p:txBody>
          <a:bodyPr/>
          <a:lstStyle/>
          <a:p>
            <a:r>
              <a:rPr lang="en-US" dirty="0"/>
              <a:t>Frogs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2707" y="451563"/>
            <a:ext cx="4721713" cy="84474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Maximum no. of frogs seen at one time</a:t>
            </a:r>
            <a:r>
              <a:rPr lang="en-US" dirty="0"/>
              <a:t>, and </a:t>
            </a:r>
            <a:r>
              <a:rPr lang="en-US" dirty="0">
                <a:solidFill>
                  <a:srgbClr val="FF0000"/>
                </a:solidFill>
              </a:rPr>
              <a:t>final no. of clumps of spawn laid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8638" y="4459243"/>
            <a:ext cx="773316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In most years, there is a “frog day” when large numbers arrive early morning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Mainly males (grey throats) waiting for females (orange throats) to arrive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Smaller numbers are seen over a period of 2 to 5 weeks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Maximum number varies widely from 2 to 45, in no obvious pattern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The no. of clumps of spawn follows the max no. of frogs quite closely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Much greater numbers of both appeared 2009 – 2012: don’t know why!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97" y="1296310"/>
            <a:ext cx="8131799" cy="294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152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6308" y="307528"/>
            <a:ext cx="7543800" cy="988782"/>
          </a:xfrm>
        </p:spPr>
        <p:txBody>
          <a:bodyPr/>
          <a:lstStyle/>
          <a:p>
            <a:r>
              <a:rPr lang="en-US" dirty="0"/>
              <a:t>Frogs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2707" y="451563"/>
            <a:ext cx="4721713" cy="84474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Date first frog seen in pond</a:t>
            </a:r>
            <a:r>
              <a:rPr lang="en-US" dirty="0"/>
              <a:t>, and</a:t>
            </a:r>
          </a:p>
          <a:p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date of “peak frogs”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8638" y="4459243"/>
            <a:ext cx="773316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Date of first frog varies between 14</a:t>
            </a:r>
            <a:r>
              <a:rPr lang="en-US" baseline="30000" dirty="0"/>
              <a:t>th</a:t>
            </a:r>
            <a:r>
              <a:rPr lang="en-US" dirty="0"/>
              <a:t> February and 17</a:t>
            </a:r>
            <a:r>
              <a:rPr lang="en-US" baseline="30000" dirty="0"/>
              <a:t>th</a:t>
            </a:r>
            <a:r>
              <a:rPr lang="en-US" dirty="0"/>
              <a:t> March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Date of peak frogs varies between 26</a:t>
            </a:r>
            <a:r>
              <a:rPr lang="en-US" baseline="30000" dirty="0"/>
              <a:t>th</a:t>
            </a:r>
            <a:r>
              <a:rPr lang="en-US" dirty="0"/>
              <a:t> February and 26</a:t>
            </a:r>
            <a:r>
              <a:rPr lang="en-US" baseline="30000" dirty="0"/>
              <a:t>th</a:t>
            </a:r>
            <a:r>
              <a:rPr lang="en-US" dirty="0"/>
              <a:t> March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No obvious pattern to dates (I haven’t correlated with weather)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No evident trend due to climate change over 13 years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The years with larger peak frog numbers do not correlate with the dates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These are results from just one pond so not statistically robust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Why not make similar observations yourself if you have an easily visible pond?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67" y="1296310"/>
            <a:ext cx="8132574" cy="294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009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0</TotalTime>
  <Words>451</Words>
  <Application>Microsoft Office PowerPoint</Application>
  <PresentationFormat>On-screen Show (4:3)</PresentationFormat>
  <Paragraphs>60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</vt:lpstr>
      <vt:lpstr>Monotype Corsiva</vt:lpstr>
      <vt:lpstr>Times New Roman</vt:lpstr>
      <vt:lpstr>Adjacency</vt:lpstr>
      <vt:lpstr>Ponds in Benson</vt:lpstr>
      <vt:lpstr>Benson Pond Survey</vt:lpstr>
      <vt:lpstr>Pond survey results</vt:lpstr>
      <vt:lpstr>Pond survey results</vt:lpstr>
      <vt:lpstr>Pond survey conclusions</vt:lpstr>
      <vt:lpstr>Pond survey conclusions</vt:lpstr>
      <vt:lpstr>Frogs</vt:lpstr>
      <vt:lpstr>Frogs</vt:lpstr>
      <vt:lpstr>Frogs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Frogs</dc:title>
  <dc:creator>Richard Soulsby</dc:creator>
  <cp:lastModifiedBy>Jon Fowler</cp:lastModifiedBy>
  <cp:revision>17</cp:revision>
  <dcterms:created xsi:type="dcterms:W3CDTF">2016-01-06T16:27:20Z</dcterms:created>
  <dcterms:modified xsi:type="dcterms:W3CDTF">2018-12-02T16:02:51Z</dcterms:modified>
</cp:coreProperties>
</file>